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1" r:id="rId1"/>
  </p:sldMasterIdLst>
  <p:sldIdLst>
    <p:sldId id="256" r:id="rId2"/>
    <p:sldId id="257" r:id="rId3"/>
    <p:sldId id="258" r:id="rId4"/>
    <p:sldId id="259" r:id="rId5"/>
    <p:sldId id="260" r:id="rId6"/>
    <p:sldId id="261" r:id="rId7"/>
    <p:sldId id="262" r:id="rId8"/>
    <p:sldId id="277" r:id="rId9"/>
    <p:sldId id="263" r:id="rId10"/>
    <p:sldId id="276" r:id="rId11"/>
    <p:sldId id="264" r:id="rId12"/>
    <p:sldId id="265" r:id="rId13"/>
    <p:sldId id="266" r:id="rId14"/>
    <p:sldId id="267" r:id="rId15"/>
    <p:sldId id="268" r:id="rId16"/>
    <p:sldId id="269" r:id="rId17"/>
    <p:sldId id="274" r:id="rId18"/>
    <p:sldId id="271" r:id="rId19"/>
    <p:sldId id="272" r:id="rId20"/>
    <p:sldId id="273"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3"/>
  </p:normalViewPr>
  <p:slideViewPr>
    <p:cSldViewPr snapToGrid="0" snapToObjects="1">
      <p:cViewPr varScale="1">
        <p:scale>
          <a:sx n="90" d="100"/>
          <a:sy n="90" d="100"/>
        </p:scale>
        <p:origin x="232"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7.svg"/><Relationship Id="rId1" Type="http://schemas.openxmlformats.org/officeDocument/2006/relationships/image" Target="../media/image14.png"/><Relationship Id="rId6" Type="http://schemas.openxmlformats.org/officeDocument/2006/relationships/image" Target="../media/image11.svg"/><Relationship Id="rId5" Type="http://schemas.openxmlformats.org/officeDocument/2006/relationships/image" Target="../media/image1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D6EA4A-20EE-4C7A-8D4E-9F4D443E8E63}" type="doc">
      <dgm:prSet loTypeId="urn:microsoft.com/office/officeart/2018/2/layout/IconCircleList" loCatId="icon" qsTypeId="urn:microsoft.com/office/officeart/2005/8/quickstyle/simple1" qsCatId="simple" csTypeId="urn:microsoft.com/office/officeart/2018/5/colors/Iconchunking_neutralbg_accent3_2" csCatId="accent3" phldr="1"/>
      <dgm:spPr/>
      <dgm:t>
        <a:bodyPr/>
        <a:lstStyle/>
        <a:p>
          <a:endParaRPr lang="en-US"/>
        </a:p>
      </dgm:t>
    </dgm:pt>
    <dgm:pt modelId="{AB23C9DB-DD98-4393-979D-B924552C1D8F}">
      <dgm:prSet/>
      <dgm:spPr/>
      <dgm:t>
        <a:bodyPr/>
        <a:lstStyle/>
        <a:p>
          <a:r>
            <a:rPr lang="en-US" b="1"/>
            <a:t>Internship</a:t>
          </a:r>
          <a:r>
            <a:rPr lang="en-US"/>
            <a:t> - ICCEW </a:t>
          </a:r>
        </a:p>
      </dgm:t>
    </dgm:pt>
    <dgm:pt modelId="{C3D15D61-2DBE-4CCB-A844-A9024A349431}" type="parTrans" cxnId="{3FAA634F-3071-4941-A682-5BC207DE23B7}">
      <dgm:prSet/>
      <dgm:spPr/>
      <dgm:t>
        <a:bodyPr/>
        <a:lstStyle/>
        <a:p>
          <a:endParaRPr lang="en-US"/>
        </a:p>
      </dgm:t>
    </dgm:pt>
    <dgm:pt modelId="{952ECD44-5F21-46AD-A579-92A649F0156D}" type="sibTrans" cxnId="{3FAA634F-3071-4941-A682-5BC207DE23B7}">
      <dgm:prSet/>
      <dgm:spPr/>
      <dgm:t>
        <a:bodyPr/>
        <a:lstStyle/>
        <a:p>
          <a:endParaRPr lang="en-US"/>
        </a:p>
      </dgm:t>
    </dgm:pt>
    <dgm:pt modelId="{A2C9742A-0A82-4632-B74C-1FE139E3A10A}">
      <dgm:prSet/>
      <dgm:spPr/>
      <dgm:t>
        <a:bodyPr/>
        <a:lstStyle/>
        <a:p>
          <a:r>
            <a:rPr lang="en-US" b="1"/>
            <a:t>Client</a:t>
          </a:r>
          <a:r>
            <a:rPr lang="en-US"/>
            <a:t> - Consumer Affairs </a:t>
          </a:r>
        </a:p>
      </dgm:t>
    </dgm:pt>
    <dgm:pt modelId="{61FF755E-2552-4905-BE87-620D588EBDD4}" type="parTrans" cxnId="{E44B0C2E-9B78-4019-81F9-2749E6C20E24}">
      <dgm:prSet/>
      <dgm:spPr/>
      <dgm:t>
        <a:bodyPr/>
        <a:lstStyle/>
        <a:p>
          <a:endParaRPr lang="en-US"/>
        </a:p>
      </dgm:t>
    </dgm:pt>
    <dgm:pt modelId="{52792064-396C-467D-91BD-010DE702D490}" type="sibTrans" cxnId="{E44B0C2E-9B78-4019-81F9-2749E6C20E24}">
      <dgm:prSet/>
      <dgm:spPr/>
      <dgm:t>
        <a:bodyPr/>
        <a:lstStyle/>
        <a:p>
          <a:endParaRPr lang="en-US"/>
        </a:p>
      </dgm:t>
    </dgm:pt>
    <dgm:pt modelId="{7BC14EB8-D03E-485B-9E7A-D2FCBA122208}">
      <dgm:prSet/>
      <dgm:spPr/>
      <dgm:t>
        <a:bodyPr/>
        <a:lstStyle/>
        <a:p>
          <a:r>
            <a:rPr lang="en-US" b="1"/>
            <a:t>Position</a:t>
          </a:r>
          <a:r>
            <a:rPr lang="en-US"/>
            <a:t>: Software Developer</a:t>
          </a:r>
        </a:p>
      </dgm:t>
    </dgm:pt>
    <dgm:pt modelId="{67E92D18-8F17-40E2-8256-BD948ECFFF82}" type="parTrans" cxnId="{C2DD1C32-A593-416A-A548-E1A4F3B72E3E}">
      <dgm:prSet/>
      <dgm:spPr/>
      <dgm:t>
        <a:bodyPr/>
        <a:lstStyle/>
        <a:p>
          <a:endParaRPr lang="en-US"/>
        </a:p>
      </dgm:t>
    </dgm:pt>
    <dgm:pt modelId="{9353A979-0F9B-449A-BC05-7DD68C9290BB}" type="sibTrans" cxnId="{C2DD1C32-A593-416A-A548-E1A4F3B72E3E}">
      <dgm:prSet/>
      <dgm:spPr/>
      <dgm:t>
        <a:bodyPr/>
        <a:lstStyle/>
        <a:p>
          <a:endParaRPr lang="en-US"/>
        </a:p>
      </dgm:t>
    </dgm:pt>
    <dgm:pt modelId="{A16BD662-D4F9-4729-AE91-209DA5269B3E}">
      <dgm:prSet/>
      <dgm:spPr/>
      <dgm:t>
        <a:bodyPr/>
        <a:lstStyle/>
        <a:p>
          <a:r>
            <a:rPr lang="en-US" b="1"/>
            <a:t>Topic</a:t>
          </a:r>
          <a:r>
            <a:rPr lang="en-US"/>
            <a:t>: Building a Prototype</a:t>
          </a:r>
        </a:p>
      </dgm:t>
    </dgm:pt>
    <dgm:pt modelId="{6A188B89-36D7-4211-A72F-6088E4221D22}" type="parTrans" cxnId="{55537A8C-3F42-4DD7-BF90-8291ED9EC6B6}">
      <dgm:prSet/>
      <dgm:spPr/>
      <dgm:t>
        <a:bodyPr/>
        <a:lstStyle/>
        <a:p>
          <a:endParaRPr lang="en-US"/>
        </a:p>
      </dgm:t>
    </dgm:pt>
    <dgm:pt modelId="{BF8BFBDA-7F09-4087-A1F9-D911C7AEC0A4}" type="sibTrans" cxnId="{55537A8C-3F42-4DD7-BF90-8291ED9EC6B6}">
      <dgm:prSet/>
      <dgm:spPr/>
      <dgm:t>
        <a:bodyPr/>
        <a:lstStyle/>
        <a:p>
          <a:endParaRPr lang="en-US"/>
        </a:p>
      </dgm:t>
    </dgm:pt>
    <dgm:pt modelId="{940337C9-0AD5-4029-B883-8471E12C9A8A}" type="pres">
      <dgm:prSet presAssocID="{3ED6EA4A-20EE-4C7A-8D4E-9F4D443E8E63}" presName="root" presStyleCnt="0">
        <dgm:presLayoutVars>
          <dgm:dir/>
          <dgm:resizeHandles val="exact"/>
        </dgm:presLayoutVars>
      </dgm:prSet>
      <dgm:spPr/>
    </dgm:pt>
    <dgm:pt modelId="{C4EBB054-AEB6-404A-AB87-7B7E055B6491}" type="pres">
      <dgm:prSet presAssocID="{3ED6EA4A-20EE-4C7A-8D4E-9F4D443E8E63}" presName="container" presStyleCnt="0">
        <dgm:presLayoutVars>
          <dgm:dir/>
          <dgm:resizeHandles val="exact"/>
        </dgm:presLayoutVars>
      </dgm:prSet>
      <dgm:spPr/>
    </dgm:pt>
    <dgm:pt modelId="{E1EBF7F5-B18E-43A6-9B17-6A9D619EBC0E}" type="pres">
      <dgm:prSet presAssocID="{AB23C9DB-DD98-4393-979D-B924552C1D8F}" presName="compNode" presStyleCnt="0"/>
      <dgm:spPr/>
    </dgm:pt>
    <dgm:pt modelId="{01B8795E-E66B-4EB5-844F-536BBBD7BAA8}" type="pres">
      <dgm:prSet presAssocID="{AB23C9DB-DD98-4393-979D-B924552C1D8F}" presName="iconBgRect" presStyleLbl="bgShp" presStyleIdx="0" presStyleCnt="4"/>
      <dgm:spPr/>
    </dgm:pt>
    <dgm:pt modelId="{7454C8DA-6796-4F45-9F77-9AD1154B43B8}" type="pres">
      <dgm:prSet presAssocID="{AB23C9DB-DD98-4393-979D-B924552C1D8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ffice Worker"/>
        </a:ext>
      </dgm:extLst>
    </dgm:pt>
    <dgm:pt modelId="{2DEA14B9-4929-4A9C-983C-237A9E3CF7CC}" type="pres">
      <dgm:prSet presAssocID="{AB23C9DB-DD98-4393-979D-B924552C1D8F}" presName="spaceRect" presStyleCnt="0"/>
      <dgm:spPr/>
    </dgm:pt>
    <dgm:pt modelId="{19308E9E-59F0-4D19-8E84-4D47879DF3CE}" type="pres">
      <dgm:prSet presAssocID="{AB23C9DB-DD98-4393-979D-B924552C1D8F}" presName="textRect" presStyleLbl="revTx" presStyleIdx="0" presStyleCnt="4">
        <dgm:presLayoutVars>
          <dgm:chMax val="1"/>
          <dgm:chPref val="1"/>
        </dgm:presLayoutVars>
      </dgm:prSet>
      <dgm:spPr/>
    </dgm:pt>
    <dgm:pt modelId="{318D6FDB-BF88-4E0E-B589-B3F2637BAEEC}" type="pres">
      <dgm:prSet presAssocID="{952ECD44-5F21-46AD-A579-92A649F0156D}" presName="sibTrans" presStyleLbl="sibTrans2D1" presStyleIdx="0" presStyleCnt="0"/>
      <dgm:spPr/>
    </dgm:pt>
    <dgm:pt modelId="{CD61D73C-0CEC-4638-884A-31335B1C107E}" type="pres">
      <dgm:prSet presAssocID="{A2C9742A-0A82-4632-B74C-1FE139E3A10A}" presName="compNode" presStyleCnt="0"/>
      <dgm:spPr/>
    </dgm:pt>
    <dgm:pt modelId="{5389F906-A17A-4448-B2E9-EEB0EEC0D6C0}" type="pres">
      <dgm:prSet presAssocID="{A2C9742A-0A82-4632-B74C-1FE139E3A10A}" presName="iconBgRect" presStyleLbl="bgShp" presStyleIdx="1" presStyleCnt="4"/>
      <dgm:spPr/>
    </dgm:pt>
    <dgm:pt modelId="{18145EC6-E0D3-425E-BE0C-EFAB08082EE5}" type="pres">
      <dgm:prSet presAssocID="{A2C9742A-0A82-4632-B74C-1FE139E3A10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B510E6FE-5C7F-4C77-8287-5D04864B7B80}" type="pres">
      <dgm:prSet presAssocID="{A2C9742A-0A82-4632-B74C-1FE139E3A10A}" presName="spaceRect" presStyleCnt="0"/>
      <dgm:spPr/>
    </dgm:pt>
    <dgm:pt modelId="{E25DA971-0E99-44D1-B551-6CF6658CC91A}" type="pres">
      <dgm:prSet presAssocID="{A2C9742A-0A82-4632-B74C-1FE139E3A10A}" presName="textRect" presStyleLbl="revTx" presStyleIdx="1" presStyleCnt="4">
        <dgm:presLayoutVars>
          <dgm:chMax val="1"/>
          <dgm:chPref val="1"/>
        </dgm:presLayoutVars>
      </dgm:prSet>
      <dgm:spPr/>
    </dgm:pt>
    <dgm:pt modelId="{F267D767-00BB-4D2A-A268-4554040936F9}" type="pres">
      <dgm:prSet presAssocID="{52792064-396C-467D-91BD-010DE702D490}" presName="sibTrans" presStyleLbl="sibTrans2D1" presStyleIdx="0" presStyleCnt="0"/>
      <dgm:spPr/>
    </dgm:pt>
    <dgm:pt modelId="{EB74F110-56D3-4982-9316-03EC9A7818B5}" type="pres">
      <dgm:prSet presAssocID="{7BC14EB8-D03E-485B-9E7A-D2FCBA122208}" presName="compNode" presStyleCnt="0"/>
      <dgm:spPr/>
    </dgm:pt>
    <dgm:pt modelId="{95722DE3-E6D9-422F-A1BE-5EAF7EA6A8A6}" type="pres">
      <dgm:prSet presAssocID="{7BC14EB8-D03E-485B-9E7A-D2FCBA122208}" presName="iconBgRect" presStyleLbl="bgShp" presStyleIdx="2" presStyleCnt="4"/>
      <dgm:spPr/>
    </dgm:pt>
    <dgm:pt modelId="{7A23FB97-E639-4A65-B9B7-AB0E78AC776B}" type="pres">
      <dgm:prSet presAssocID="{7BC14EB8-D03E-485B-9E7A-D2FCBA12220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AF4A1E1C-727B-47A2-BCF9-3FEB63E4A689}" type="pres">
      <dgm:prSet presAssocID="{7BC14EB8-D03E-485B-9E7A-D2FCBA122208}" presName="spaceRect" presStyleCnt="0"/>
      <dgm:spPr/>
    </dgm:pt>
    <dgm:pt modelId="{6604536B-0EE3-4D33-879B-2A03FA8531E6}" type="pres">
      <dgm:prSet presAssocID="{7BC14EB8-D03E-485B-9E7A-D2FCBA122208}" presName="textRect" presStyleLbl="revTx" presStyleIdx="2" presStyleCnt="4">
        <dgm:presLayoutVars>
          <dgm:chMax val="1"/>
          <dgm:chPref val="1"/>
        </dgm:presLayoutVars>
      </dgm:prSet>
      <dgm:spPr/>
    </dgm:pt>
    <dgm:pt modelId="{BC30CDED-29AD-4498-8C96-3927A53113B2}" type="pres">
      <dgm:prSet presAssocID="{9353A979-0F9B-449A-BC05-7DD68C9290BB}" presName="sibTrans" presStyleLbl="sibTrans2D1" presStyleIdx="0" presStyleCnt="0"/>
      <dgm:spPr/>
    </dgm:pt>
    <dgm:pt modelId="{D1A8FA81-F333-4A2F-8E75-2AD1D48F5E82}" type="pres">
      <dgm:prSet presAssocID="{A16BD662-D4F9-4729-AE91-209DA5269B3E}" presName="compNode" presStyleCnt="0"/>
      <dgm:spPr/>
    </dgm:pt>
    <dgm:pt modelId="{A6A05236-C528-4945-9176-4D4CFC3A751B}" type="pres">
      <dgm:prSet presAssocID="{A16BD662-D4F9-4729-AE91-209DA5269B3E}" presName="iconBgRect" presStyleLbl="bgShp" presStyleIdx="3" presStyleCnt="4"/>
      <dgm:spPr/>
    </dgm:pt>
    <dgm:pt modelId="{39BDB839-EE78-4E34-8E08-1533E6E0EDAA}" type="pres">
      <dgm:prSet presAssocID="{A16BD662-D4F9-4729-AE91-209DA5269B3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bulb"/>
        </a:ext>
      </dgm:extLst>
    </dgm:pt>
    <dgm:pt modelId="{C5695106-74E4-4589-961D-5E2F07045063}" type="pres">
      <dgm:prSet presAssocID="{A16BD662-D4F9-4729-AE91-209DA5269B3E}" presName="spaceRect" presStyleCnt="0"/>
      <dgm:spPr/>
    </dgm:pt>
    <dgm:pt modelId="{056872BC-D162-4795-B6E0-9AD685E50CB7}" type="pres">
      <dgm:prSet presAssocID="{A16BD662-D4F9-4729-AE91-209DA5269B3E}" presName="textRect" presStyleLbl="revTx" presStyleIdx="3" presStyleCnt="4">
        <dgm:presLayoutVars>
          <dgm:chMax val="1"/>
          <dgm:chPref val="1"/>
        </dgm:presLayoutVars>
      </dgm:prSet>
      <dgm:spPr/>
    </dgm:pt>
  </dgm:ptLst>
  <dgm:cxnLst>
    <dgm:cxn modelId="{A5D59514-FE5F-4E16-9A24-ECA11F56DD6E}" type="presOf" srcId="{AB23C9DB-DD98-4393-979D-B924552C1D8F}" destId="{19308E9E-59F0-4D19-8E84-4D47879DF3CE}" srcOrd="0" destOrd="0" presId="urn:microsoft.com/office/officeart/2018/2/layout/IconCircleList"/>
    <dgm:cxn modelId="{E44B0C2E-9B78-4019-81F9-2749E6C20E24}" srcId="{3ED6EA4A-20EE-4C7A-8D4E-9F4D443E8E63}" destId="{A2C9742A-0A82-4632-B74C-1FE139E3A10A}" srcOrd="1" destOrd="0" parTransId="{61FF755E-2552-4905-BE87-620D588EBDD4}" sibTransId="{52792064-396C-467D-91BD-010DE702D490}"/>
    <dgm:cxn modelId="{C2DD1C32-A593-416A-A548-E1A4F3B72E3E}" srcId="{3ED6EA4A-20EE-4C7A-8D4E-9F4D443E8E63}" destId="{7BC14EB8-D03E-485B-9E7A-D2FCBA122208}" srcOrd="2" destOrd="0" parTransId="{67E92D18-8F17-40E2-8256-BD948ECFFF82}" sibTransId="{9353A979-0F9B-449A-BC05-7DD68C9290BB}"/>
    <dgm:cxn modelId="{79223B36-6968-471B-8FB4-94204E9A7238}" type="presOf" srcId="{3ED6EA4A-20EE-4C7A-8D4E-9F4D443E8E63}" destId="{940337C9-0AD5-4029-B883-8471E12C9A8A}" srcOrd="0" destOrd="0" presId="urn:microsoft.com/office/officeart/2018/2/layout/IconCircleList"/>
    <dgm:cxn modelId="{3FAA634F-3071-4941-A682-5BC207DE23B7}" srcId="{3ED6EA4A-20EE-4C7A-8D4E-9F4D443E8E63}" destId="{AB23C9DB-DD98-4393-979D-B924552C1D8F}" srcOrd="0" destOrd="0" parTransId="{C3D15D61-2DBE-4CCB-A844-A9024A349431}" sibTransId="{952ECD44-5F21-46AD-A579-92A649F0156D}"/>
    <dgm:cxn modelId="{60693E5B-A6C4-4436-BD8D-26B638CFF912}" type="presOf" srcId="{A16BD662-D4F9-4729-AE91-209DA5269B3E}" destId="{056872BC-D162-4795-B6E0-9AD685E50CB7}" srcOrd="0" destOrd="0" presId="urn:microsoft.com/office/officeart/2018/2/layout/IconCircleList"/>
    <dgm:cxn modelId="{88E06A73-6A39-4053-9628-D95E2D43833C}" type="presOf" srcId="{A2C9742A-0A82-4632-B74C-1FE139E3A10A}" destId="{E25DA971-0E99-44D1-B551-6CF6658CC91A}" srcOrd="0" destOrd="0" presId="urn:microsoft.com/office/officeart/2018/2/layout/IconCircleList"/>
    <dgm:cxn modelId="{55537A8C-3F42-4DD7-BF90-8291ED9EC6B6}" srcId="{3ED6EA4A-20EE-4C7A-8D4E-9F4D443E8E63}" destId="{A16BD662-D4F9-4729-AE91-209DA5269B3E}" srcOrd="3" destOrd="0" parTransId="{6A188B89-36D7-4211-A72F-6088E4221D22}" sibTransId="{BF8BFBDA-7F09-4087-A1F9-D911C7AEC0A4}"/>
    <dgm:cxn modelId="{45858BA9-B404-4B49-8A10-0D2AB207DF76}" type="presOf" srcId="{7BC14EB8-D03E-485B-9E7A-D2FCBA122208}" destId="{6604536B-0EE3-4D33-879B-2A03FA8531E6}" srcOrd="0" destOrd="0" presId="urn:microsoft.com/office/officeart/2018/2/layout/IconCircleList"/>
    <dgm:cxn modelId="{519193B4-48B6-482E-A0C5-CC659BD0738B}" type="presOf" srcId="{952ECD44-5F21-46AD-A579-92A649F0156D}" destId="{318D6FDB-BF88-4E0E-B589-B3F2637BAEEC}" srcOrd="0" destOrd="0" presId="urn:microsoft.com/office/officeart/2018/2/layout/IconCircleList"/>
    <dgm:cxn modelId="{257FF2B4-528E-4FF6-9EAA-35046652339F}" type="presOf" srcId="{52792064-396C-467D-91BD-010DE702D490}" destId="{F267D767-00BB-4D2A-A268-4554040936F9}" srcOrd="0" destOrd="0" presId="urn:microsoft.com/office/officeart/2018/2/layout/IconCircleList"/>
    <dgm:cxn modelId="{375061FA-0D27-42F8-A1D1-5077ED2E4871}" type="presOf" srcId="{9353A979-0F9B-449A-BC05-7DD68C9290BB}" destId="{BC30CDED-29AD-4498-8C96-3927A53113B2}" srcOrd="0" destOrd="0" presId="urn:microsoft.com/office/officeart/2018/2/layout/IconCircleList"/>
    <dgm:cxn modelId="{5B8F78CD-88BE-4B23-856C-5B83C703911D}" type="presParOf" srcId="{940337C9-0AD5-4029-B883-8471E12C9A8A}" destId="{C4EBB054-AEB6-404A-AB87-7B7E055B6491}" srcOrd="0" destOrd="0" presId="urn:microsoft.com/office/officeart/2018/2/layout/IconCircleList"/>
    <dgm:cxn modelId="{08D68418-C169-4E3F-88A4-BF1EF1C36658}" type="presParOf" srcId="{C4EBB054-AEB6-404A-AB87-7B7E055B6491}" destId="{E1EBF7F5-B18E-43A6-9B17-6A9D619EBC0E}" srcOrd="0" destOrd="0" presId="urn:microsoft.com/office/officeart/2018/2/layout/IconCircleList"/>
    <dgm:cxn modelId="{632787C1-44BD-4998-9AD7-377E6FE656D8}" type="presParOf" srcId="{E1EBF7F5-B18E-43A6-9B17-6A9D619EBC0E}" destId="{01B8795E-E66B-4EB5-844F-536BBBD7BAA8}" srcOrd="0" destOrd="0" presId="urn:microsoft.com/office/officeart/2018/2/layout/IconCircleList"/>
    <dgm:cxn modelId="{48C90C71-FCC2-48F3-A2F7-47B9656AA9DC}" type="presParOf" srcId="{E1EBF7F5-B18E-43A6-9B17-6A9D619EBC0E}" destId="{7454C8DA-6796-4F45-9F77-9AD1154B43B8}" srcOrd="1" destOrd="0" presId="urn:microsoft.com/office/officeart/2018/2/layout/IconCircleList"/>
    <dgm:cxn modelId="{46534CFF-07E2-4F64-A6DB-A3DF7047E697}" type="presParOf" srcId="{E1EBF7F5-B18E-43A6-9B17-6A9D619EBC0E}" destId="{2DEA14B9-4929-4A9C-983C-237A9E3CF7CC}" srcOrd="2" destOrd="0" presId="urn:microsoft.com/office/officeart/2018/2/layout/IconCircleList"/>
    <dgm:cxn modelId="{3C1848B7-8FEE-4246-A1DC-740DCB5E4618}" type="presParOf" srcId="{E1EBF7F5-B18E-43A6-9B17-6A9D619EBC0E}" destId="{19308E9E-59F0-4D19-8E84-4D47879DF3CE}" srcOrd="3" destOrd="0" presId="urn:microsoft.com/office/officeart/2018/2/layout/IconCircleList"/>
    <dgm:cxn modelId="{194BC509-7A19-4DD7-88D8-BDBA8E0290A3}" type="presParOf" srcId="{C4EBB054-AEB6-404A-AB87-7B7E055B6491}" destId="{318D6FDB-BF88-4E0E-B589-B3F2637BAEEC}" srcOrd="1" destOrd="0" presId="urn:microsoft.com/office/officeart/2018/2/layout/IconCircleList"/>
    <dgm:cxn modelId="{63DB0379-9690-4658-A3EB-BE526A775CB6}" type="presParOf" srcId="{C4EBB054-AEB6-404A-AB87-7B7E055B6491}" destId="{CD61D73C-0CEC-4638-884A-31335B1C107E}" srcOrd="2" destOrd="0" presId="urn:microsoft.com/office/officeart/2018/2/layout/IconCircleList"/>
    <dgm:cxn modelId="{6FE8CB5D-B38A-4500-B517-15E89E10367E}" type="presParOf" srcId="{CD61D73C-0CEC-4638-884A-31335B1C107E}" destId="{5389F906-A17A-4448-B2E9-EEB0EEC0D6C0}" srcOrd="0" destOrd="0" presId="urn:microsoft.com/office/officeart/2018/2/layout/IconCircleList"/>
    <dgm:cxn modelId="{A18AFA29-F396-4089-9FC9-E893800D28B3}" type="presParOf" srcId="{CD61D73C-0CEC-4638-884A-31335B1C107E}" destId="{18145EC6-E0D3-425E-BE0C-EFAB08082EE5}" srcOrd="1" destOrd="0" presId="urn:microsoft.com/office/officeart/2018/2/layout/IconCircleList"/>
    <dgm:cxn modelId="{C7014D6A-8586-4994-BB54-EC425762E763}" type="presParOf" srcId="{CD61D73C-0CEC-4638-884A-31335B1C107E}" destId="{B510E6FE-5C7F-4C77-8287-5D04864B7B80}" srcOrd="2" destOrd="0" presId="urn:microsoft.com/office/officeart/2018/2/layout/IconCircleList"/>
    <dgm:cxn modelId="{BBF5E4D7-60EC-4485-9903-02DE1C99A525}" type="presParOf" srcId="{CD61D73C-0CEC-4638-884A-31335B1C107E}" destId="{E25DA971-0E99-44D1-B551-6CF6658CC91A}" srcOrd="3" destOrd="0" presId="urn:microsoft.com/office/officeart/2018/2/layout/IconCircleList"/>
    <dgm:cxn modelId="{142A77A8-9E06-4DBA-9C4F-4C7F7526F9A1}" type="presParOf" srcId="{C4EBB054-AEB6-404A-AB87-7B7E055B6491}" destId="{F267D767-00BB-4D2A-A268-4554040936F9}" srcOrd="3" destOrd="0" presId="urn:microsoft.com/office/officeart/2018/2/layout/IconCircleList"/>
    <dgm:cxn modelId="{94CE66B6-A7FB-4A85-82D8-551593C482FF}" type="presParOf" srcId="{C4EBB054-AEB6-404A-AB87-7B7E055B6491}" destId="{EB74F110-56D3-4982-9316-03EC9A7818B5}" srcOrd="4" destOrd="0" presId="urn:microsoft.com/office/officeart/2018/2/layout/IconCircleList"/>
    <dgm:cxn modelId="{B777E75B-6FBE-4C60-987C-AB60A49F89FA}" type="presParOf" srcId="{EB74F110-56D3-4982-9316-03EC9A7818B5}" destId="{95722DE3-E6D9-422F-A1BE-5EAF7EA6A8A6}" srcOrd="0" destOrd="0" presId="urn:microsoft.com/office/officeart/2018/2/layout/IconCircleList"/>
    <dgm:cxn modelId="{4B3C90EC-4BA2-4137-89F8-AED3500919F8}" type="presParOf" srcId="{EB74F110-56D3-4982-9316-03EC9A7818B5}" destId="{7A23FB97-E639-4A65-B9B7-AB0E78AC776B}" srcOrd="1" destOrd="0" presId="urn:microsoft.com/office/officeart/2018/2/layout/IconCircleList"/>
    <dgm:cxn modelId="{17CC7463-8FBB-42D6-9920-9DC0488BB005}" type="presParOf" srcId="{EB74F110-56D3-4982-9316-03EC9A7818B5}" destId="{AF4A1E1C-727B-47A2-BCF9-3FEB63E4A689}" srcOrd="2" destOrd="0" presId="urn:microsoft.com/office/officeart/2018/2/layout/IconCircleList"/>
    <dgm:cxn modelId="{2F6110E3-2E9B-41D6-B054-B15F1BA8FD4B}" type="presParOf" srcId="{EB74F110-56D3-4982-9316-03EC9A7818B5}" destId="{6604536B-0EE3-4D33-879B-2A03FA8531E6}" srcOrd="3" destOrd="0" presId="urn:microsoft.com/office/officeart/2018/2/layout/IconCircleList"/>
    <dgm:cxn modelId="{102F3A35-5DA2-4806-B1E0-28CFA42766DA}" type="presParOf" srcId="{C4EBB054-AEB6-404A-AB87-7B7E055B6491}" destId="{BC30CDED-29AD-4498-8C96-3927A53113B2}" srcOrd="5" destOrd="0" presId="urn:microsoft.com/office/officeart/2018/2/layout/IconCircleList"/>
    <dgm:cxn modelId="{FA9A02F2-8D06-4F5F-835E-DF093C73708D}" type="presParOf" srcId="{C4EBB054-AEB6-404A-AB87-7B7E055B6491}" destId="{D1A8FA81-F333-4A2F-8E75-2AD1D48F5E82}" srcOrd="6" destOrd="0" presId="urn:microsoft.com/office/officeart/2018/2/layout/IconCircleList"/>
    <dgm:cxn modelId="{F7F996D4-C82E-4A5B-ADD8-1D4A9A962389}" type="presParOf" srcId="{D1A8FA81-F333-4A2F-8E75-2AD1D48F5E82}" destId="{A6A05236-C528-4945-9176-4D4CFC3A751B}" srcOrd="0" destOrd="0" presId="urn:microsoft.com/office/officeart/2018/2/layout/IconCircleList"/>
    <dgm:cxn modelId="{01A0AAC3-0284-4C68-877C-D818DAECFC5B}" type="presParOf" srcId="{D1A8FA81-F333-4A2F-8E75-2AD1D48F5E82}" destId="{39BDB839-EE78-4E34-8E08-1533E6E0EDAA}" srcOrd="1" destOrd="0" presId="urn:microsoft.com/office/officeart/2018/2/layout/IconCircleList"/>
    <dgm:cxn modelId="{46F2B93B-5EEC-4C6E-9AC7-776BEDE5CD0B}" type="presParOf" srcId="{D1A8FA81-F333-4A2F-8E75-2AD1D48F5E82}" destId="{C5695106-74E4-4589-961D-5E2F07045063}" srcOrd="2" destOrd="0" presId="urn:microsoft.com/office/officeart/2018/2/layout/IconCircleList"/>
    <dgm:cxn modelId="{4445F8CC-25B6-48D4-9376-4B67076CF2FC}" type="presParOf" srcId="{D1A8FA81-F333-4A2F-8E75-2AD1D48F5E82}" destId="{056872BC-D162-4795-B6E0-9AD685E50CB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8795E-E66B-4EB5-844F-536BBBD7BAA8}">
      <dsp:nvSpPr>
        <dsp:cNvPr id="0" name=""/>
        <dsp:cNvSpPr/>
      </dsp:nvSpPr>
      <dsp:spPr>
        <a:xfrm>
          <a:off x="455659" y="54465"/>
          <a:ext cx="1250051" cy="125005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54C8DA-6796-4F45-9F77-9AD1154B43B8}">
      <dsp:nvSpPr>
        <dsp:cNvPr id="0" name=""/>
        <dsp:cNvSpPr/>
      </dsp:nvSpPr>
      <dsp:spPr>
        <a:xfrm>
          <a:off x="718170" y="316976"/>
          <a:ext cx="725030" cy="7250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9308E9E-59F0-4D19-8E84-4D47879DF3CE}">
      <dsp:nvSpPr>
        <dsp:cNvPr id="0" name=""/>
        <dsp:cNvSpPr/>
      </dsp:nvSpPr>
      <dsp:spPr>
        <a:xfrm>
          <a:off x="1973579" y="54465"/>
          <a:ext cx="2946550" cy="1250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b="1" kern="1200"/>
            <a:t>Internship</a:t>
          </a:r>
          <a:r>
            <a:rPr lang="en-US" sz="2400" kern="1200"/>
            <a:t> - ICCEW </a:t>
          </a:r>
        </a:p>
      </dsp:txBody>
      <dsp:txXfrm>
        <a:off x="1973579" y="54465"/>
        <a:ext cx="2946550" cy="1250051"/>
      </dsp:txXfrm>
    </dsp:sp>
    <dsp:sp modelId="{5389F906-A17A-4448-B2E9-EEB0EEC0D6C0}">
      <dsp:nvSpPr>
        <dsp:cNvPr id="0" name=""/>
        <dsp:cNvSpPr/>
      </dsp:nvSpPr>
      <dsp:spPr>
        <a:xfrm>
          <a:off x="5433544" y="54465"/>
          <a:ext cx="1250051" cy="125005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145EC6-E0D3-425E-BE0C-EFAB08082EE5}">
      <dsp:nvSpPr>
        <dsp:cNvPr id="0" name=""/>
        <dsp:cNvSpPr/>
      </dsp:nvSpPr>
      <dsp:spPr>
        <a:xfrm>
          <a:off x="5696055" y="316976"/>
          <a:ext cx="725030" cy="7250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25DA971-0E99-44D1-B551-6CF6658CC91A}">
      <dsp:nvSpPr>
        <dsp:cNvPr id="0" name=""/>
        <dsp:cNvSpPr/>
      </dsp:nvSpPr>
      <dsp:spPr>
        <a:xfrm>
          <a:off x="6951464" y="54465"/>
          <a:ext cx="2946550" cy="1250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b="1" kern="1200"/>
            <a:t>Client</a:t>
          </a:r>
          <a:r>
            <a:rPr lang="en-US" sz="2400" kern="1200"/>
            <a:t> - Consumer Affairs </a:t>
          </a:r>
        </a:p>
      </dsp:txBody>
      <dsp:txXfrm>
        <a:off x="6951464" y="54465"/>
        <a:ext cx="2946550" cy="1250051"/>
      </dsp:txXfrm>
    </dsp:sp>
    <dsp:sp modelId="{95722DE3-E6D9-422F-A1BE-5EAF7EA6A8A6}">
      <dsp:nvSpPr>
        <dsp:cNvPr id="0" name=""/>
        <dsp:cNvSpPr/>
      </dsp:nvSpPr>
      <dsp:spPr>
        <a:xfrm>
          <a:off x="455659" y="1838898"/>
          <a:ext cx="1250051" cy="125005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23FB97-E639-4A65-B9B7-AB0E78AC776B}">
      <dsp:nvSpPr>
        <dsp:cNvPr id="0" name=""/>
        <dsp:cNvSpPr/>
      </dsp:nvSpPr>
      <dsp:spPr>
        <a:xfrm>
          <a:off x="718170" y="2101409"/>
          <a:ext cx="725030" cy="7250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04536B-0EE3-4D33-879B-2A03FA8531E6}">
      <dsp:nvSpPr>
        <dsp:cNvPr id="0" name=""/>
        <dsp:cNvSpPr/>
      </dsp:nvSpPr>
      <dsp:spPr>
        <a:xfrm>
          <a:off x="1973579" y="1838898"/>
          <a:ext cx="2946550" cy="1250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b="1" kern="1200"/>
            <a:t>Position</a:t>
          </a:r>
          <a:r>
            <a:rPr lang="en-US" sz="2400" kern="1200"/>
            <a:t>: Software Developer</a:t>
          </a:r>
        </a:p>
      </dsp:txBody>
      <dsp:txXfrm>
        <a:off x="1973579" y="1838898"/>
        <a:ext cx="2946550" cy="1250051"/>
      </dsp:txXfrm>
    </dsp:sp>
    <dsp:sp modelId="{A6A05236-C528-4945-9176-4D4CFC3A751B}">
      <dsp:nvSpPr>
        <dsp:cNvPr id="0" name=""/>
        <dsp:cNvSpPr/>
      </dsp:nvSpPr>
      <dsp:spPr>
        <a:xfrm>
          <a:off x="5433544" y="1838898"/>
          <a:ext cx="1250051" cy="125005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BDB839-EE78-4E34-8E08-1533E6E0EDAA}">
      <dsp:nvSpPr>
        <dsp:cNvPr id="0" name=""/>
        <dsp:cNvSpPr/>
      </dsp:nvSpPr>
      <dsp:spPr>
        <a:xfrm>
          <a:off x="5696055" y="2101409"/>
          <a:ext cx="725030" cy="7250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56872BC-D162-4795-B6E0-9AD685E50CB7}">
      <dsp:nvSpPr>
        <dsp:cNvPr id="0" name=""/>
        <dsp:cNvSpPr/>
      </dsp:nvSpPr>
      <dsp:spPr>
        <a:xfrm>
          <a:off x="6951464" y="1838898"/>
          <a:ext cx="2946550" cy="1250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b="1" kern="1200"/>
            <a:t>Topic</a:t>
          </a:r>
          <a:r>
            <a:rPr lang="en-US" sz="2400" kern="1200"/>
            <a:t>: Building a Prototype</a:t>
          </a:r>
        </a:p>
      </dsp:txBody>
      <dsp:txXfrm>
        <a:off x="6951464" y="1838898"/>
        <a:ext cx="2946550" cy="125005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47350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4738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2437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51609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9779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54531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0712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1857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4650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31509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680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222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22056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16385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0707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84149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12/4/19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7060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12/4/19</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100099068"/>
      </p:ext>
    </p:extLst>
  </p:cSld>
  <p:clrMap bg1="dk1" tx1="lt1" bg2="dk2" tx2="lt2" accent1="accent1" accent2="accent2" accent3="accent3" accent4="accent4" accent5="accent5" accent6="accent6" hlink="hlink" folHlink="folHlink"/>
  <p:sldLayoutIdLst>
    <p:sldLayoutId id="2147483770"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9" r:id="rId12"/>
    <p:sldLayoutId id="2147483764" r:id="rId13"/>
    <p:sldLayoutId id="2147483765" r:id="rId14"/>
    <p:sldLayoutId id="2147483766" r:id="rId15"/>
    <p:sldLayoutId id="2147483767" r:id="rId16"/>
    <p:sldLayoutId id="2147483768" r:id="rId17"/>
  </p:sldLayoutIdLst>
  <p:hf sldNum="0" hdr="0" ftr="0" dt="0"/>
  <p:txStyles>
    <p:titleStyle>
      <a:lvl1pPr algn="ctr" defTabSz="457200" rtl="0" eaLnBrk="1" latinLnBrk="0" hangingPunct="1">
        <a:lnSpc>
          <a:spcPct val="90000"/>
        </a:lnSpc>
        <a:spcBef>
          <a:spcPct val="0"/>
        </a:spcBef>
        <a:buNone/>
        <a:defRPr sz="46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23A667-A1A5-5F4D-A412-B623DEB0B631}"/>
              </a:ext>
            </a:extLst>
          </p:cNvPr>
          <p:cNvSpPr>
            <a:spLocks noGrp="1"/>
          </p:cNvSpPr>
          <p:nvPr>
            <p:ph type="ctrTitle"/>
          </p:nvPr>
        </p:nvSpPr>
        <p:spPr>
          <a:xfrm>
            <a:off x="924444" y="966851"/>
            <a:ext cx="6889930" cy="4626864"/>
          </a:xfrm>
          <a:effectLst/>
        </p:spPr>
        <p:txBody>
          <a:bodyPr anchor="ctr">
            <a:normAutofit/>
          </a:bodyPr>
          <a:lstStyle/>
          <a:p>
            <a:pPr algn="r"/>
            <a:r>
              <a:rPr lang="en-US" dirty="0"/>
              <a:t>Practicum DSA-5900</a:t>
            </a:r>
          </a:p>
        </p:txBody>
      </p:sp>
      <p:sp>
        <p:nvSpPr>
          <p:cNvPr id="3" name="Subtitle 2">
            <a:extLst>
              <a:ext uri="{FF2B5EF4-FFF2-40B4-BE49-F238E27FC236}">
                <a16:creationId xmlns:a16="http://schemas.microsoft.com/office/drawing/2014/main" id="{B10CA950-91D8-4A42-83F1-708D346A795A}"/>
              </a:ext>
            </a:extLst>
          </p:cNvPr>
          <p:cNvSpPr>
            <a:spLocks noGrp="1"/>
          </p:cNvSpPr>
          <p:nvPr>
            <p:ph type="subTitle" idx="1"/>
          </p:nvPr>
        </p:nvSpPr>
        <p:spPr>
          <a:xfrm>
            <a:off x="8457843" y="966851"/>
            <a:ext cx="2820362" cy="4626864"/>
          </a:xfrm>
          <a:effectLst/>
        </p:spPr>
        <p:txBody>
          <a:bodyPr anchor="ctr">
            <a:normAutofit/>
          </a:bodyPr>
          <a:lstStyle/>
          <a:p>
            <a:pPr algn="l"/>
            <a:r>
              <a:rPr lang="en-US" b="1" dirty="0">
                <a:effectLst/>
              </a:rPr>
              <a:t>Faculty superviso</a:t>
            </a:r>
            <a:r>
              <a:rPr lang="en-US" dirty="0">
                <a:effectLst/>
              </a:rPr>
              <a:t>r: William H Beasley </a:t>
            </a:r>
            <a:endParaRPr lang="en-US" dirty="0"/>
          </a:p>
          <a:p>
            <a:pPr algn="l"/>
            <a:r>
              <a:rPr lang="en-US" dirty="0"/>
              <a:t>Credits :3</a:t>
            </a:r>
          </a:p>
          <a:p>
            <a:pPr algn="l"/>
            <a:r>
              <a:rPr lang="en-US" dirty="0"/>
              <a:t>Chanukya Lakamsani</a:t>
            </a:r>
          </a:p>
        </p:txBody>
      </p:sp>
      <p:cxnSp>
        <p:nvCxnSpPr>
          <p:cNvPr id="29" name="Straight Connector 28">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6109"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55129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CFAC9FD-BAD6-47B4-9C11-BE23CEAC7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DB3A33-5E12-8248-A99D-925106FB5448}"/>
              </a:ext>
            </a:extLst>
          </p:cNvPr>
          <p:cNvSpPr>
            <a:spLocks noGrp="1"/>
          </p:cNvSpPr>
          <p:nvPr>
            <p:ph type="title"/>
          </p:nvPr>
        </p:nvSpPr>
        <p:spPr>
          <a:xfrm>
            <a:off x="695916" y="1078264"/>
            <a:ext cx="3422930" cy="4701473"/>
          </a:xfrm>
        </p:spPr>
        <p:txBody>
          <a:bodyPr>
            <a:normAutofit/>
          </a:bodyPr>
          <a:lstStyle/>
          <a:p>
            <a:pPr algn="r"/>
            <a:r>
              <a:rPr lang="en-US" sz="4400" b="1" u="sng">
                <a:solidFill>
                  <a:srgbClr val="FFFFFF"/>
                </a:solidFill>
                <a:effectLst/>
              </a:rPr>
              <a:t>Deliverables and Outcomes</a:t>
            </a:r>
            <a:endParaRPr lang="en-US" sz="4400">
              <a:solidFill>
                <a:srgbClr val="FFFFFF"/>
              </a:solidFill>
            </a:endParaRPr>
          </a:p>
        </p:txBody>
      </p:sp>
      <p:sp>
        <p:nvSpPr>
          <p:cNvPr id="3" name="Content Placeholder 2">
            <a:extLst>
              <a:ext uri="{FF2B5EF4-FFF2-40B4-BE49-F238E27FC236}">
                <a16:creationId xmlns:a16="http://schemas.microsoft.com/office/drawing/2014/main" id="{2A60240C-B086-4A42-869E-50CE1D0FABCA}"/>
              </a:ext>
            </a:extLst>
          </p:cNvPr>
          <p:cNvSpPr>
            <a:spLocks noGrp="1"/>
          </p:cNvSpPr>
          <p:nvPr>
            <p:ph idx="1"/>
          </p:nvPr>
        </p:nvSpPr>
        <p:spPr>
          <a:xfrm>
            <a:off x="5114167" y="1078263"/>
            <a:ext cx="6117578" cy="4701474"/>
          </a:xfrm>
          <a:effectLst/>
        </p:spPr>
        <p:txBody>
          <a:bodyPr anchor="ctr">
            <a:normAutofit/>
          </a:bodyPr>
          <a:lstStyle/>
          <a:p>
            <a:pPr lvl="0"/>
            <a:r>
              <a:rPr lang="en-US" dirty="0">
                <a:effectLst/>
              </a:rPr>
              <a:t>Getting acquainted with the full stack web development.</a:t>
            </a:r>
          </a:p>
          <a:p>
            <a:pPr lvl="0"/>
            <a:r>
              <a:rPr lang="en-US" dirty="0">
                <a:effectLst/>
              </a:rPr>
              <a:t>Implementing recommendation algorithms.</a:t>
            </a:r>
          </a:p>
          <a:p>
            <a:r>
              <a:rPr lang="en-US">
                <a:effectLst/>
              </a:rPr>
              <a:t>Getting acquainted with the business side of the project </a:t>
            </a:r>
            <a:endParaRPr lang="en-US"/>
          </a:p>
        </p:txBody>
      </p:sp>
    </p:spTree>
    <p:extLst>
      <p:ext uri="{BB962C8B-B14F-4D97-AF65-F5344CB8AC3E}">
        <p14:creationId xmlns:p14="http://schemas.microsoft.com/office/powerpoint/2010/main" val="404832176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092490-0E7C-5A43-9E53-71A4D21E4256}"/>
              </a:ext>
            </a:extLst>
          </p:cNvPr>
          <p:cNvSpPr>
            <a:spLocks noGrp="1"/>
          </p:cNvSpPr>
          <p:nvPr>
            <p:ph type="title"/>
          </p:nvPr>
        </p:nvSpPr>
        <p:spPr>
          <a:xfrm>
            <a:off x="924443" y="1023257"/>
            <a:ext cx="3732902" cy="4570457"/>
          </a:xfrm>
          <a:effectLst/>
        </p:spPr>
        <p:txBody>
          <a:bodyPr>
            <a:normAutofit/>
          </a:bodyPr>
          <a:lstStyle/>
          <a:p>
            <a:pPr algn="l"/>
            <a:r>
              <a:rPr lang="en-US" dirty="0"/>
              <a:t>Project2</a:t>
            </a:r>
            <a:endParaRPr lang="en-US"/>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5F7FF66-563E-294C-9F2E-E56E1C5D9F34}"/>
              </a:ext>
            </a:extLst>
          </p:cNvPr>
          <p:cNvSpPr>
            <a:spLocks noGrp="1"/>
          </p:cNvSpPr>
          <p:nvPr>
            <p:ph idx="1"/>
          </p:nvPr>
        </p:nvSpPr>
        <p:spPr>
          <a:xfrm>
            <a:off x="5252560" y="1023257"/>
            <a:ext cx="6025645" cy="4570457"/>
          </a:xfrm>
          <a:effectLst/>
        </p:spPr>
        <p:txBody>
          <a:bodyPr anchor="ctr">
            <a:normAutofit/>
          </a:bodyPr>
          <a:lstStyle/>
          <a:p>
            <a:r>
              <a:rPr lang="en-US" b="1" dirty="0">
                <a:effectLst/>
              </a:rPr>
              <a:t>Faculty superviso</a:t>
            </a:r>
            <a:r>
              <a:rPr lang="en-US" dirty="0">
                <a:effectLst/>
              </a:rPr>
              <a:t>r: William H Beasley </a:t>
            </a:r>
          </a:p>
          <a:p>
            <a:r>
              <a:rPr lang="en-US" b="1" dirty="0">
                <a:effectLst/>
              </a:rPr>
              <a:t>Topic</a:t>
            </a:r>
            <a:r>
              <a:rPr lang="en-US" dirty="0">
                <a:effectLst/>
              </a:rPr>
              <a:t>: Insights from Electronic Health Records (EHR)</a:t>
            </a:r>
          </a:p>
          <a:p>
            <a:endParaRPr lang="en-US" dirty="0"/>
          </a:p>
        </p:txBody>
      </p:sp>
    </p:spTree>
    <p:extLst>
      <p:ext uri="{BB962C8B-B14F-4D97-AF65-F5344CB8AC3E}">
        <p14:creationId xmlns:p14="http://schemas.microsoft.com/office/powerpoint/2010/main" val="336736285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CFAC9FD-BAD6-47B4-9C11-BE23CEAC7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7EE353-D663-0945-9AFC-BA61D5EBA0C6}"/>
              </a:ext>
            </a:extLst>
          </p:cNvPr>
          <p:cNvSpPr>
            <a:spLocks noGrp="1"/>
          </p:cNvSpPr>
          <p:nvPr>
            <p:ph type="title"/>
          </p:nvPr>
        </p:nvSpPr>
        <p:spPr>
          <a:xfrm>
            <a:off x="695916" y="1078264"/>
            <a:ext cx="3422930" cy="4701473"/>
          </a:xfrm>
        </p:spPr>
        <p:txBody>
          <a:bodyPr>
            <a:normAutofit/>
          </a:bodyPr>
          <a:lstStyle/>
          <a:p>
            <a:pPr algn="r"/>
            <a:r>
              <a:rPr lang="en-US" sz="4400">
                <a:solidFill>
                  <a:srgbClr val="FFFFFF"/>
                </a:solidFill>
              </a:rPr>
              <a:t>objective</a:t>
            </a:r>
          </a:p>
        </p:txBody>
      </p:sp>
      <p:sp>
        <p:nvSpPr>
          <p:cNvPr id="3" name="Content Placeholder 2">
            <a:extLst>
              <a:ext uri="{FF2B5EF4-FFF2-40B4-BE49-F238E27FC236}">
                <a16:creationId xmlns:a16="http://schemas.microsoft.com/office/drawing/2014/main" id="{44E6B364-E91B-3E48-9C35-84CBFA018CB3}"/>
              </a:ext>
            </a:extLst>
          </p:cNvPr>
          <p:cNvSpPr>
            <a:spLocks noGrp="1"/>
          </p:cNvSpPr>
          <p:nvPr>
            <p:ph idx="1"/>
          </p:nvPr>
        </p:nvSpPr>
        <p:spPr>
          <a:xfrm>
            <a:off x="5114167" y="1078263"/>
            <a:ext cx="6117578" cy="4701474"/>
          </a:xfrm>
          <a:effectLst/>
        </p:spPr>
        <p:txBody>
          <a:bodyPr anchor="ctr">
            <a:normAutofit/>
          </a:bodyPr>
          <a:lstStyle/>
          <a:p>
            <a:r>
              <a:rPr lang="en-US" dirty="0">
                <a:effectLst/>
              </a:rPr>
              <a:t>To predict the estimated cost for the patient visiting the hospital</a:t>
            </a:r>
          </a:p>
          <a:p>
            <a:r>
              <a:rPr lang="en-US" dirty="0">
                <a:effectLst/>
              </a:rPr>
              <a:t>Data:</a:t>
            </a:r>
          </a:p>
          <a:p>
            <a:r>
              <a:rPr lang="en-US" dirty="0">
                <a:effectLst/>
              </a:rPr>
              <a:t>The pediatric complex chronic conditions (CCC) classification system, developed in 2000, requires revision to accommodate the International Classification of Disease 10th Revision (ICD-10). </a:t>
            </a:r>
            <a:endParaRPr lang="en-US" dirty="0"/>
          </a:p>
        </p:txBody>
      </p:sp>
    </p:spTree>
    <p:extLst>
      <p:ext uri="{BB962C8B-B14F-4D97-AF65-F5344CB8AC3E}">
        <p14:creationId xmlns:p14="http://schemas.microsoft.com/office/powerpoint/2010/main" val="276571210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2E0A4-46C7-7B4B-8048-F979ADD07A41}"/>
              </a:ext>
            </a:extLst>
          </p:cNvPr>
          <p:cNvSpPr>
            <a:spLocks noGrp="1"/>
          </p:cNvSpPr>
          <p:nvPr>
            <p:ph type="title"/>
          </p:nvPr>
        </p:nvSpPr>
        <p:spPr/>
        <p:txBody>
          <a:bodyPr/>
          <a:lstStyle/>
          <a:p>
            <a:r>
              <a:rPr lang="en-US" dirty="0"/>
              <a:t>ICD10-codes</a:t>
            </a:r>
          </a:p>
        </p:txBody>
      </p:sp>
      <p:sp>
        <p:nvSpPr>
          <p:cNvPr id="3" name="Content Placeholder 2">
            <a:extLst>
              <a:ext uri="{FF2B5EF4-FFF2-40B4-BE49-F238E27FC236}">
                <a16:creationId xmlns:a16="http://schemas.microsoft.com/office/drawing/2014/main" id="{A6157748-9096-664F-AA7E-F9456849A2F7}"/>
              </a:ext>
            </a:extLst>
          </p:cNvPr>
          <p:cNvSpPr>
            <a:spLocks noGrp="1"/>
          </p:cNvSpPr>
          <p:nvPr>
            <p:ph idx="1"/>
          </p:nvPr>
        </p:nvSpPr>
        <p:spPr/>
        <p:txBody>
          <a:bodyPr/>
          <a:lstStyle/>
          <a:p>
            <a:r>
              <a:rPr lang="en-US" dirty="0"/>
              <a:t>Example</a:t>
            </a:r>
          </a:p>
        </p:txBody>
      </p:sp>
      <p:pic>
        <p:nvPicPr>
          <p:cNvPr id="4" name="Picture 3">
            <a:extLst>
              <a:ext uri="{FF2B5EF4-FFF2-40B4-BE49-F238E27FC236}">
                <a16:creationId xmlns:a16="http://schemas.microsoft.com/office/drawing/2014/main" id="{43A3D5B3-310B-B94B-94B8-745AA83AD23B}"/>
              </a:ext>
            </a:extLst>
          </p:cNvPr>
          <p:cNvPicPr>
            <a:picLocks noChangeAspect="1"/>
          </p:cNvPicPr>
          <p:nvPr/>
        </p:nvPicPr>
        <p:blipFill>
          <a:blip r:embed="rId2"/>
          <a:stretch>
            <a:fillRect/>
          </a:stretch>
        </p:blipFill>
        <p:spPr>
          <a:xfrm>
            <a:off x="2714624" y="2525969"/>
            <a:ext cx="6421437" cy="2815709"/>
          </a:xfrm>
          <a:prstGeom prst="rect">
            <a:avLst/>
          </a:prstGeom>
        </p:spPr>
      </p:pic>
    </p:spTree>
    <p:extLst>
      <p:ext uri="{BB962C8B-B14F-4D97-AF65-F5344CB8AC3E}">
        <p14:creationId xmlns:p14="http://schemas.microsoft.com/office/powerpoint/2010/main" val="2036244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B3897FC-A693-4656-8FCD-CF609C3B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06B604-0DC5-2D45-A1CA-5617E5927F9A}"/>
              </a:ext>
            </a:extLst>
          </p:cNvPr>
          <p:cNvSpPr>
            <a:spLocks noGrp="1"/>
          </p:cNvSpPr>
          <p:nvPr>
            <p:ph type="title"/>
          </p:nvPr>
        </p:nvSpPr>
        <p:spPr>
          <a:xfrm>
            <a:off x="707900" y="643467"/>
            <a:ext cx="3946393" cy="1956298"/>
          </a:xfrm>
        </p:spPr>
        <p:txBody>
          <a:bodyPr>
            <a:normAutofit/>
          </a:bodyPr>
          <a:lstStyle/>
          <a:p>
            <a:pPr algn="l"/>
            <a:r>
              <a:rPr lang="en-US" sz="3600" dirty="0"/>
              <a:t>Data </a:t>
            </a:r>
            <a:r>
              <a:rPr lang="en-US" sz="3600" dirty="0" err="1"/>
              <a:t>Explaination</a:t>
            </a:r>
            <a:r>
              <a:rPr lang="en-US" sz="3600" dirty="0"/>
              <a:t> </a:t>
            </a:r>
          </a:p>
        </p:txBody>
      </p:sp>
      <p:sp>
        <p:nvSpPr>
          <p:cNvPr id="3" name="Content Placeholder 2">
            <a:extLst>
              <a:ext uri="{FF2B5EF4-FFF2-40B4-BE49-F238E27FC236}">
                <a16:creationId xmlns:a16="http://schemas.microsoft.com/office/drawing/2014/main" id="{C3052702-A52C-4247-B3EA-ACA5076A3B50}"/>
              </a:ext>
            </a:extLst>
          </p:cNvPr>
          <p:cNvSpPr>
            <a:spLocks noGrp="1"/>
          </p:cNvSpPr>
          <p:nvPr>
            <p:ph idx="1"/>
          </p:nvPr>
        </p:nvSpPr>
        <p:spPr>
          <a:xfrm>
            <a:off x="5139768" y="643466"/>
            <a:ext cx="6430560" cy="2571221"/>
          </a:xfrm>
        </p:spPr>
        <p:txBody>
          <a:bodyPr anchor="ctr">
            <a:normAutofit fontScale="92500" lnSpcReduction="10000"/>
          </a:bodyPr>
          <a:lstStyle/>
          <a:p>
            <a:pPr>
              <a:lnSpc>
                <a:spcPct val="100000"/>
              </a:lnSpc>
            </a:pPr>
            <a:endParaRPr lang="en-US" sz="1800" dirty="0"/>
          </a:p>
          <a:p>
            <a:pPr>
              <a:lnSpc>
                <a:spcPct val="100000"/>
              </a:lnSpc>
            </a:pPr>
            <a:endParaRPr lang="en-US" sz="1800" dirty="0"/>
          </a:p>
          <a:p>
            <a:pPr>
              <a:lnSpc>
                <a:spcPct val="100000"/>
              </a:lnSpc>
            </a:pPr>
            <a:endParaRPr lang="en-US" sz="1800" dirty="0"/>
          </a:p>
          <a:p>
            <a:pPr>
              <a:lnSpc>
                <a:spcPct val="100000"/>
              </a:lnSpc>
            </a:pPr>
            <a:r>
              <a:rPr lang="en-US" sz="1800" dirty="0"/>
              <a:t>Two tables: </a:t>
            </a:r>
          </a:p>
          <a:p>
            <a:pPr lvl="0">
              <a:lnSpc>
                <a:spcPct val="100000"/>
              </a:lnSpc>
            </a:pPr>
            <a:r>
              <a:rPr lang="en-US" sz="1800" b="1" dirty="0">
                <a:effectLst/>
              </a:rPr>
              <a:t>Table1: </a:t>
            </a:r>
            <a:r>
              <a:rPr lang="en-US" sz="1800" b="1" dirty="0" err="1">
                <a:effectLst/>
              </a:rPr>
              <a:t>pt_month_ccc</a:t>
            </a:r>
            <a:r>
              <a:rPr lang="en-US" sz="1800" b="1" dirty="0">
                <a:effectLst/>
              </a:rPr>
              <a:t> </a:t>
            </a:r>
          </a:p>
          <a:p>
            <a:pPr lvl="0">
              <a:lnSpc>
                <a:spcPct val="100000"/>
              </a:lnSpc>
            </a:pPr>
            <a:r>
              <a:rPr lang="en-US" sz="1800" dirty="0">
                <a:effectLst/>
              </a:rPr>
              <a:t>Table2: </a:t>
            </a:r>
            <a:r>
              <a:rPr lang="en-US" sz="1800" b="1" dirty="0" err="1">
                <a:effectLst/>
              </a:rPr>
              <a:t>pt_month_invoice</a:t>
            </a:r>
            <a:r>
              <a:rPr lang="en-US" sz="1800" dirty="0">
                <a:effectLst/>
              </a:rPr>
              <a:t> </a:t>
            </a:r>
          </a:p>
          <a:p>
            <a:pPr lvl="0">
              <a:lnSpc>
                <a:spcPct val="100000"/>
              </a:lnSpc>
            </a:pPr>
            <a:r>
              <a:rPr lang="en-US" sz="1800" dirty="0">
                <a:effectLst/>
              </a:rPr>
              <a:t>Joining the two columns on Patient Index and age in months.</a:t>
            </a:r>
          </a:p>
          <a:p>
            <a:pPr lvl="0">
              <a:lnSpc>
                <a:spcPct val="100000"/>
              </a:lnSpc>
            </a:pPr>
            <a:endParaRPr lang="en-US" sz="1800" dirty="0">
              <a:effectLst/>
            </a:endParaRPr>
          </a:p>
          <a:p>
            <a:pPr lvl="0">
              <a:lnSpc>
                <a:spcPct val="100000"/>
              </a:lnSpc>
            </a:pPr>
            <a:endParaRPr lang="en-US" sz="1800" dirty="0">
              <a:effectLst/>
            </a:endParaRPr>
          </a:p>
          <a:p>
            <a:pPr lvl="0">
              <a:lnSpc>
                <a:spcPct val="100000"/>
              </a:lnSpc>
            </a:pPr>
            <a:endParaRPr lang="en-US" sz="1800" dirty="0">
              <a:effectLst/>
            </a:endParaRPr>
          </a:p>
          <a:p>
            <a:pPr>
              <a:lnSpc>
                <a:spcPct val="100000"/>
              </a:lnSpc>
            </a:pPr>
            <a:endParaRPr lang="en-US" sz="1800" dirty="0"/>
          </a:p>
        </p:txBody>
      </p:sp>
      <p:pic>
        <p:nvPicPr>
          <p:cNvPr id="9" name="Picture 8" descr="A screenshot of a cell phone&#10;&#10;Description automatically generated">
            <a:extLst>
              <a:ext uri="{FF2B5EF4-FFF2-40B4-BE49-F238E27FC236}">
                <a16:creationId xmlns:a16="http://schemas.microsoft.com/office/drawing/2014/main" id="{D81322C7-8D3E-AD4A-9934-0929C43E48DA}"/>
              </a:ext>
            </a:extLst>
          </p:cNvPr>
          <p:cNvPicPr>
            <a:picLocks noChangeAspect="1"/>
          </p:cNvPicPr>
          <p:nvPr/>
        </p:nvPicPr>
        <p:blipFill>
          <a:blip r:embed="rId3"/>
          <a:stretch>
            <a:fillRect/>
          </a:stretch>
        </p:blipFill>
        <p:spPr>
          <a:xfrm>
            <a:off x="8100230" y="3887918"/>
            <a:ext cx="3797171" cy="1452417"/>
          </a:xfrm>
          <a:prstGeom prst="rect">
            <a:avLst/>
          </a:prstGeom>
        </p:spPr>
      </p:pic>
      <p:cxnSp>
        <p:nvCxnSpPr>
          <p:cNvPr id="16" name="Straight Connector 15">
            <a:extLst>
              <a:ext uri="{FF2B5EF4-FFF2-40B4-BE49-F238E27FC236}">
                <a16:creationId xmlns:a16="http://schemas.microsoft.com/office/drawing/2014/main" id="{950C7260-B0EA-4B69-927F-A414658E9F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659" y="3820460"/>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B2672435-C08C-A04D-83CA-2978CF79933F}"/>
              </a:ext>
            </a:extLst>
          </p:cNvPr>
          <p:cNvPicPr>
            <a:picLocks noChangeAspect="1"/>
          </p:cNvPicPr>
          <p:nvPr/>
        </p:nvPicPr>
        <p:blipFill>
          <a:blip r:embed="rId4"/>
          <a:stretch>
            <a:fillRect/>
          </a:stretch>
        </p:blipFill>
        <p:spPr>
          <a:xfrm>
            <a:off x="0" y="3867117"/>
            <a:ext cx="8072433" cy="1473219"/>
          </a:xfrm>
          <a:prstGeom prst="rect">
            <a:avLst/>
          </a:prstGeom>
        </p:spPr>
      </p:pic>
    </p:spTree>
    <p:extLst>
      <p:ext uri="{BB962C8B-B14F-4D97-AF65-F5344CB8AC3E}">
        <p14:creationId xmlns:p14="http://schemas.microsoft.com/office/powerpoint/2010/main" val="3119370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26273BC-D627-294E-B988-3C44252E394D}"/>
              </a:ext>
            </a:extLst>
          </p:cNvPr>
          <p:cNvSpPr>
            <a:spLocks noGrp="1"/>
          </p:cNvSpPr>
          <p:nvPr>
            <p:ph type="title"/>
          </p:nvPr>
        </p:nvSpPr>
        <p:spPr>
          <a:xfrm>
            <a:off x="1039905" y="845387"/>
            <a:ext cx="3470310" cy="1066689"/>
          </a:xfrm>
        </p:spPr>
        <p:txBody>
          <a:bodyPr anchor="b">
            <a:normAutofit/>
          </a:bodyPr>
          <a:lstStyle/>
          <a:p>
            <a:pPr algn="l"/>
            <a:r>
              <a:rPr lang="en-US" sz="2400"/>
              <a:t>Methodology</a:t>
            </a:r>
          </a:p>
        </p:txBody>
      </p:sp>
      <p:sp>
        <p:nvSpPr>
          <p:cNvPr id="3" name="Content Placeholder 2">
            <a:extLst>
              <a:ext uri="{FF2B5EF4-FFF2-40B4-BE49-F238E27FC236}">
                <a16:creationId xmlns:a16="http://schemas.microsoft.com/office/drawing/2014/main" id="{1B7F4043-3A6A-A54E-9FF5-D6DBD3499B4A}"/>
              </a:ext>
            </a:extLst>
          </p:cNvPr>
          <p:cNvSpPr>
            <a:spLocks noGrp="1"/>
          </p:cNvSpPr>
          <p:nvPr>
            <p:ph idx="1"/>
          </p:nvPr>
        </p:nvSpPr>
        <p:spPr>
          <a:xfrm>
            <a:off x="1039905" y="2147862"/>
            <a:ext cx="3405573" cy="3499563"/>
          </a:xfrm>
        </p:spPr>
        <p:txBody>
          <a:bodyPr anchor="t">
            <a:normAutofit/>
          </a:bodyPr>
          <a:lstStyle/>
          <a:p>
            <a:r>
              <a:rPr lang="en-US" sz="1600"/>
              <a:t>R squared Value for a RandomForest regression : .055 </a:t>
            </a:r>
          </a:p>
          <a:p>
            <a:r>
              <a:rPr lang="en-US" sz="1600"/>
              <a:t>Considering the month = 0, Rsquared  = .216</a:t>
            </a:r>
          </a:p>
          <a:p>
            <a:endParaRPr lang="en-US" sz="1600"/>
          </a:p>
        </p:txBody>
      </p:sp>
      <p:pic>
        <p:nvPicPr>
          <p:cNvPr id="4" name="image20.png">
            <a:extLst>
              <a:ext uri="{FF2B5EF4-FFF2-40B4-BE49-F238E27FC236}">
                <a16:creationId xmlns:a16="http://schemas.microsoft.com/office/drawing/2014/main" id="{E4F5FF77-FAB1-E146-8D29-15665F08A719}"/>
              </a:ext>
            </a:extLst>
          </p:cNvPr>
          <p:cNvPicPr/>
          <p:nvPr/>
        </p:nvPicPr>
        <p:blipFill>
          <a:blip r:embed="rId3"/>
          <a:stretch>
            <a:fillRect/>
          </a:stretch>
        </p:blipFill>
        <p:spPr>
          <a:xfrm>
            <a:off x="5387351" y="1192743"/>
            <a:ext cx="6161183" cy="4482259"/>
          </a:xfrm>
          <a:prstGeom prst="rect">
            <a:avLst/>
          </a:prstGeom>
        </p:spPr>
      </p:pic>
    </p:spTree>
    <p:extLst>
      <p:ext uri="{BB962C8B-B14F-4D97-AF65-F5344CB8AC3E}">
        <p14:creationId xmlns:p14="http://schemas.microsoft.com/office/powerpoint/2010/main" val="4093480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3897FC-A693-4656-8FCD-CF609C3B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73218D7-B3B8-614B-87D5-29CF9DE84A5D}"/>
              </a:ext>
            </a:extLst>
          </p:cNvPr>
          <p:cNvSpPr txBox="1"/>
          <p:nvPr/>
        </p:nvSpPr>
        <p:spPr>
          <a:xfrm>
            <a:off x="785813" y="643467"/>
            <a:ext cx="3868480" cy="1956298"/>
          </a:xfrm>
          <a:prstGeom prst="rect">
            <a:avLst/>
          </a:prstGeom>
        </p:spPr>
        <p:txBody>
          <a:bodyPr vert="horz" lIns="91440" tIns="45720" rIns="91440" bIns="45720" rtlCol="0" anchor="ctr">
            <a:normAutofit/>
          </a:bodyPr>
          <a:lstStyle/>
          <a:p>
            <a:pPr>
              <a:spcBef>
                <a:spcPct val="0"/>
              </a:spcBef>
              <a:spcAft>
                <a:spcPts val="600"/>
              </a:spcAft>
            </a:pPr>
            <a:r>
              <a:rPr lang="en-US" sz="3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Bins for prices</a:t>
            </a:r>
          </a:p>
        </p:txBody>
      </p:sp>
      <p:pic>
        <p:nvPicPr>
          <p:cNvPr id="4" name="Content Placeholder 3">
            <a:extLst>
              <a:ext uri="{FF2B5EF4-FFF2-40B4-BE49-F238E27FC236}">
                <a16:creationId xmlns:a16="http://schemas.microsoft.com/office/drawing/2014/main" id="{507CCD0C-6F18-D947-9352-9B57E69F0165}"/>
              </a:ext>
            </a:extLst>
          </p:cNvPr>
          <p:cNvPicPr>
            <a:picLocks noChangeAspect="1"/>
          </p:cNvPicPr>
          <p:nvPr/>
        </p:nvPicPr>
        <p:blipFill>
          <a:blip r:embed="rId3"/>
          <a:stretch>
            <a:fillRect/>
          </a:stretch>
        </p:blipFill>
        <p:spPr>
          <a:xfrm>
            <a:off x="1398160" y="2952377"/>
            <a:ext cx="9417475" cy="3107766"/>
          </a:xfrm>
          <a:prstGeom prst="rect">
            <a:avLst/>
          </a:prstGeom>
        </p:spPr>
      </p:pic>
    </p:spTree>
    <p:extLst>
      <p:ext uri="{BB962C8B-B14F-4D97-AF65-F5344CB8AC3E}">
        <p14:creationId xmlns:p14="http://schemas.microsoft.com/office/powerpoint/2010/main" val="2262880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D87851-C6A5-1841-B96F-CDE2BF737108}"/>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Data Set Imbalanced</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3D08501-3FE0-3943-BC84-7B3704D272DD}"/>
              </a:ext>
            </a:extLst>
          </p:cNvPr>
          <p:cNvPicPr>
            <a:picLocks noGrp="1" noChangeAspect="1"/>
          </p:cNvPicPr>
          <p:nvPr>
            <p:ph idx="1"/>
          </p:nvPr>
        </p:nvPicPr>
        <p:blipFill>
          <a:blip r:embed="rId3"/>
          <a:stretch>
            <a:fillRect/>
          </a:stretch>
        </p:blipFill>
        <p:spPr>
          <a:xfrm>
            <a:off x="5324315" y="1678159"/>
            <a:ext cx="6197668" cy="3501682"/>
          </a:xfrm>
          <a:prstGeom prst="rect">
            <a:avLst/>
          </a:prstGeom>
        </p:spPr>
      </p:pic>
    </p:spTree>
    <p:extLst>
      <p:ext uri="{BB962C8B-B14F-4D97-AF65-F5344CB8AC3E}">
        <p14:creationId xmlns:p14="http://schemas.microsoft.com/office/powerpoint/2010/main" val="3689337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63297-AD68-0845-BA0C-D2D6D71ED7DA}"/>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Carry forward ccc indicators and Cumulative ccc indicators</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158E012-3749-474B-AA15-2481B1FFCDCE}"/>
              </a:ext>
            </a:extLst>
          </p:cNvPr>
          <p:cNvPicPr>
            <a:picLocks noGrp="1" noChangeAspect="1"/>
          </p:cNvPicPr>
          <p:nvPr>
            <p:ph idx="1"/>
          </p:nvPr>
        </p:nvPicPr>
        <p:blipFill>
          <a:blip r:embed="rId3"/>
          <a:stretch>
            <a:fillRect/>
          </a:stretch>
        </p:blipFill>
        <p:spPr>
          <a:xfrm>
            <a:off x="4450147" y="1803211"/>
            <a:ext cx="7741853" cy="3251578"/>
          </a:xfrm>
          <a:prstGeom prst="rect">
            <a:avLst/>
          </a:prstGeom>
        </p:spPr>
      </p:pic>
    </p:spTree>
    <p:extLst>
      <p:ext uri="{BB962C8B-B14F-4D97-AF65-F5344CB8AC3E}">
        <p14:creationId xmlns:p14="http://schemas.microsoft.com/office/powerpoint/2010/main" val="763439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C0FE9A7-4DAF-43C6-B6C7-AF2D46FAD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BBD0D6C-2225-AD46-BBDF-D070C196F4FB}"/>
              </a:ext>
            </a:extLst>
          </p:cNvPr>
          <p:cNvSpPr>
            <a:spLocks noGrp="1"/>
          </p:cNvSpPr>
          <p:nvPr>
            <p:ph type="title"/>
          </p:nvPr>
        </p:nvSpPr>
        <p:spPr>
          <a:xfrm>
            <a:off x="1021257" y="845388"/>
            <a:ext cx="3488957" cy="1236454"/>
          </a:xfrm>
        </p:spPr>
        <p:txBody>
          <a:bodyPr anchor="ctr">
            <a:normAutofit/>
          </a:bodyPr>
          <a:lstStyle/>
          <a:p>
            <a:pPr algn="l"/>
            <a:r>
              <a:rPr lang="en-US" sz="2800"/>
              <a:t>ROC curves -SVM</a:t>
            </a:r>
          </a:p>
        </p:txBody>
      </p:sp>
      <p:sp>
        <p:nvSpPr>
          <p:cNvPr id="3" name="Content Placeholder 2">
            <a:extLst>
              <a:ext uri="{FF2B5EF4-FFF2-40B4-BE49-F238E27FC236}">
                <a16:creationId xmlns:a16="http://schemas.microsoft.com/office/drawing/2014/main" id="{95B95B34-0FA2-D94F-83B9-FC989A5E4061}"/>
              </a:ext>
            </a:extLst>
          </p:cNvPr>
          <p:cNvSpPr>
            <a:spLocks noGrp="1"/>
          </p:cNvSpPr>
          <p:nvPr>
            <p:ph idx="1"/>
          </p:nvPr>
        </p:nvSpPr>
        <p:spPr>
          <a:xfrm>
            <a:off x="1019345" y="2219864"/>
            <a:ext cx="3426133" cy="3427562"/>
          </a:xfrm>
        </p:spPr>
        <p:txBody>
          <a:bodyPr anchor="t">
            <a:normAutofit/>
          </a:bodyPr>
          <a:lstStyle/>
          <a:p>
            <a:endParaRPr lang="en-US" sz="1800"/>
          </a:p>
        </p:txBody>
      </p:sp>
      <p:pic>
        <p:nvPicPr>
          <p:cNvPr id="4" name="image7.png">
            <a:extLst>
              <a:ext uri="{FF2B5EF4-FFF2-40B4-BE49-F238E27FC236}">
                <a16:creationId xmlns:a16="http://schemas.microsoft.com/office/drawing/2014/main" id="{3E7C9498-9C7F-4F40-B0FD-1F2EBBCF98DA}"/>
              </a:ext>
            </a:extLst>
          </p:cNvPr>
          <p:cNvPicPr/>
          <p:nvPr/>
        </p:nvPicPr>
        <p:blipFill>
          <a:blip r:embed="rId3"/>
          <a:stretch>
            <a:fillRect/>
          </a:stretch>
        </p:blipFill>
        <p:spPr>
          <a:xfrm>
            <a:off x="5066573" y="822581"/>
            <a:ext cx="3080113" cy="2225380"/>
          </a:xfrm>
          <a:prstGeom prst="rect">
            <a:avLst/>
          </a:prstGeom>
        </p:spPr>
      </p:pic>
      <p:pic>
        <p:nvPicPr>
          <p:cNvPr id="7" name="image11.png">
            <a:extLst>
              <a:ext uri="{FF2B5EF4-FFF2-40B4-BE49-F238E27FC236}">
                <a16:creationId xmlns:a16="http://schemas.microsoft.com/office/drawing/2014/main" id="{A4B8FAE0-CAF1-2844-BA2C-7D77D9D48900}"/>
              </a:ext>
            </a:extLst>
          </p:cNvPr>
          <p:cNvPicPr/>
          <p:nvPr/>
        </p:nvPicPr>
        <p:blipFill>
          <a:blip r:embed="rId4"/>
          <a:stretch>
            <a:fillRect/>
          </a:stretch>
        </p:blipFill>
        <p:spPr>
          <a:xfrm>
            <a:off x="8090626" y="3943061"/>
            <a:ext cx="3080117" cy="2032876"/>
          </a:xfrm>
          <a:prstGeom prst="rect">
            <a:avLst/>
          </a:prstGeom>
        </p:spPr>
      </p:pic>
      <p:pic>
        <p:nvPicPr>
          <p:cNvPr id="6" name="image18.png">
            <a:extLst>
              <a:ext uri="{FF2B5EF4-FFF2-40B4-BE49-F238E27FC236}">
                <a16:creationId xmlns:a16="http://schemas.microsoft.com/office/drawing/2014/main" id="{80B45B60-314E-6045-8116-2297C9640A8D}"/>
              </a:ext>
            </a:extLst>
          </p:cNvPr>
          <p:cNvPicPr/>
          <p:nvPr/>
        </p:nvPicPr>
        <p:blipFill>
          <a:blip r:embed="rId5"/>
          <a:stretch>
            <a:fillRect/>
          </a:stretch>
        </p:blipFill>
        <p:spPr>
          <a:xfrm>
            <a:off x="5065616" y="3841861"/>
            <a:ext cx="3080113" cy="2132977"/>
          </a:xfrm>
          <a:prstGeom prst="rect">
            <a:avLst/>
          </a:prstGeom>
        </p:spPr>
      </p:pic>
      <p:pic>
        <p:nvPicPr>
          <p:cNvPr id="5" name="image14.png">
            <a:extLst>
              <a:ext uri="{FF2B5EF4-FFF2-40B4-BE49-F238E27FC236}">
                <a16:creationId xmlns:a16="http://schemas.microsoft.com/office/drawing/2014/main" id="{57FEF754-54D9-CB43-91C3-5A503BDCB2FC}"/>
              </a:ext>
            </a:extLst>
          </p:cNvPr>
          <p:cNvPicPr/>
          <p:nvPr/>
        </p:nvPicPr>
        <p:blipFill>
          <a:blip r:embed="rId6"/>
          <a:stretch>
            <a:fillRect/>
          </a:stretch>
        </p:blipFill>
        <p:spPr>
          <a:xfrm>
            <a:off x="8090630" y="943421"/>
            <a:ext cx="3080113" cy="2117577"/>
          </a:xfrm>
          <a:prstGeom prst="rect">
            <a:avLst/>
          </a:prstGeom>
        </p:spPr>
      </p:pic>
    </p:spTree>
    <p:extLst>
      <p:ext uri="{BB962C8B-B14F-4D97-AF65-F5344CB8AC3E}">
        <p14:creationId xmlns:p14="http://schemas.microsoft.com/office/powerpoint/2010/main" val="3303093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AB7C38-AF9A-43A2-9B1C-F1DEBC80B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676" cy="2108723"/>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CFA183-2184-2E47-A9E4-F19DFB887442}"/>
              </a:ext>
            </a:extLst>
          </p:cNvPr>
          <p:cNvSpPr>
            <a:spLocks noGrp="1"/>
          </p:cNvSpPr>
          <p:nvPr>
            <p:ph type="title"/>
          </p:nvPr>
        </p:nvSpPr>
        <p:spPr>
          <a:xfrm>
            <a:off x="913795" y="609600"/>
            <a:ext cx="10353762" cy="1257300"/>
          </a:xfrm>
        </p:spPr>
        <p:txBody>
          <a:bodyPr>
            <a:normAutofit/>
          </a:bodyPr>
          <a:lstStyle/>
          <a:p>
            <a:r>
              <a:rPr lang="en-US">
                <a:solidFill>
                  <a:srgbClr val="FFFFFF"/>
                </a:solidFill>
              </a:rPr>
              <a:t>Project-1</a:t>
            </a:r>
          </a:p>
        </p:txBody>
      </p:sp>
      <p:pic>
        <p:nvPicPr>
          <p:cNvPr id="12" name="Picture 11">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798" t="2669" r="616"/>
          <a:stretch/>
        </p:blipFill>
        <p:spPr>
          <a:xfrm>
            <a:off x="-5325" y="2049331"/>
            <a:ext cx="12192001" cy="4808669"/>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DB3A800F-D25D-4693-BE1F-5284283682F8}"/>
              </a:ext>
            </a:extLst>
          </p:cNvPr>
          <p:cNvGraphicFramePr>
            <a:graphicFrameLocks noGrp="1"/>
          </p:cNvGraphicFramePr>
          <p:nvPr>
            <p:ph idx="1"/>
            <p:extLst>
              <p:ext uri="{D42A27DB-BD31-4B8C-83A1-F6EECF244321}">
                <p14:modId xmlns:p14="http://schemas.microsoft.com/office/powerpoint/2010/main" val="4081091269"/>
              </p:ext>
            </p:extLst>
          </p:nvPr>
        </p:nvGraphicFramePr>
        <p:xfrm>
          <a:off x="914400" y="2647784"/>
          <a:ext cx="10353675" cy="3143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144978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7CFAC9FD-BAD6-47B4-9C11-BE23CEAC7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4E23A8-8C43-4341-9CCB-98EB63A673FC}"/>
              </a:ext>
            </a:extLst>
          </p:cNvPr>
          <p:cNvSpPr>
            <a:spLocks noGrp="1"/>
          </p:cNvSpPr>
          <p:nvPr>
            <p:ph type="title"/>
          </p:nvPr>
        </p:nvSpPr>
        <p:spPr>
          <a:xfrm>
            <a:off x="695916" y="1078264"/>
            <a:ext cx="3422930" cy="4701473"/>
          </a:xfrm>
        </p:spPr>
        <p:txBody>
          <a:bodyPr>
            <a:normAutofit/>
          </a:bodyPr>
          <a:lstStyle/>
          <a:p>
            <a:pPr algn="r"/>
            <a:r>
              <a:rPr lang="en-US" sz="4400">
                <a:solidFill>
                  <a:srgbClr val="FFFFFF"/>
                </a:solidFill>
              </a:rPr>
              <a:t>Inferences</a:t>
            </a:r>
          </a:p>
        </p:txBody>
      </p:sp>
      <p:sp>
        <p:nvSpPr>
          <p:cNvPr id="3" name="Content Placeholder 2">
            <a:extLst>
              <a:ext uri="{FF2B5EF4-FFF2-40B4-BE49-F238E27FC236}">
                <a16:creationId xmlns:a16="http://schemas.microsoft.com/office/drawing/2014/main" id="{1D3B7492-868E-E14B-AE6C-34B6D53A7E05}"/>
              </a:ext>
            </a:extLst>
          </p:cNvPr>
          <p:cNvSpPr>
            <a:spLocks noGrp="1"/>
          </p:cNvSpPr>
          <p:nvPr>
            <p:ph idx="1"/>
          </p:nvPr>
        </p:nvSpPr>
        <p:spPr>
          <a:xfrm>
            <a:off x="5114167" y="1078263"/>
            <a:ext cx="6117578" cy="4701474"/>
          </a:xfrm>
          <a:effectLst/>
        </p:spPr>
        <p:txBody>
          <a:bodyPr anchor="ctr">
            <a:normAutofit/>
          </a:bodyPr>
          <a:lstStyle/>
          <a:p>
            <a:pPr>
              <a:lnSpc>
                <a:spcPct val="100000"/>
              </a:lnSpc>
            </a:pPr>
            <a:r>
              <a:rPr lang="en-US" sz="1800">
                <a:effectLst/>
              </a:rPr>
              <a:t>We are unable to predict the cost of treatment for a particular disease. </a:t>
            </a:r>
          </a:p>
          <a:p>
            <a:pPr>
              <a:lnSpc>
                <a:spcPct val="100000"/>
              </a:lnSpc>
            </a:pPr>
            <a:r>
              <a:rPr lang="en-US" sz="1800" err="1">
                <a:effectLst/>
              </a:rPr>
              <a:t>Eg</a:t>
            </a:r>
            <a:r>
              <a:rPr lang="en-US" sz="1800">
                <a:effectLst/>
              </a:rPr>
              <a:t>: 37 3829 0 False False False True False False False False False False False False True 1 1365</a:t>
            </a:r>
          </a:p>
          <a:p>
            <a:pPr>
              <a:lnSpc>
                <a:spcPct val="100000"/>
              </a:lnSpc>
            </a:pPr>
            <a:r>
              <a:rPr lang="en-US" sz="1800">
                <a:effectLst/>
              </a:rPr>
              <a:t>247 4863 0 False False False True False False False False False False False False True 1 45380.</a:t>
            </a:r>
          </a:p>
          <a:p>
            <a:pPr>
              <a:lnSpc>
                <a:spcPct val="100000"/>
              </a:lnSpc>
            </a:pPr>
            <a:r>
              <a:rPr lang="en-US" sz="1800">
                <a:effectLst/>
              </a:rPr>
              <a:t>Both are examples for renal. For one we can see that charge sum is 1365 and other it is 45380.</a:t>
            </a:r>
          </a:p>
          <a:p>
            <a:pPr>
              <a:lnSpc>
                <a:spcPct val="100000"/>
              </a:lnSpc>
            </a:pPr>
            <a:r>
              <a:rPr lang="en-US" sz="1800">
                <a:effectLst/>
              </a:rPr>
              <a:t>Renal is about the kidney failure. There are several stages in renal, cost for treating each stage is independent of one another. The data is unable to recognize the difference between each stage, which is why the results yielded from the dataset are not accurate.</a:t>
            </a:r>
          </a:p>
          <a:p>
            <a:pPr>
              <a:lnSpc>
                <a:spcPct val="100000"/>
              </a:lnSpc>
            </a:pPr>
            <a:endParaRPr lang="en-US" sz="1800"/>
          </a:p>
        </p:txBody>
      </p:sp>
    </p:spTree>
    <p:extLst>
      <p:ext uri="{BB962C8B-B14F-4D97-AF65-F5344CB8AC3E}">
        <p14:creationId xmlns:p14="http://schemas.microsoft.com/office/powerpoint/2010/main" val="1434493413"/>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CFAC9FD-BAD6-47B4-9C11-BE23CEAC7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7F7EEC-E262-C747-98AF-9B3D18A3DC91}"/>
              </a:ext>
            </a:extLst>
          </p:cNvPr>
          <p:cNvSpPr>
            <a:spLocks noGrp="1"/>
          </p:cNvSpPr>
          <p:nvPr>
            <p:ph type="title"/>
          </p:nvPr>
        </p:nvSpPr>
        <p:spPr>
          <a:xfrm>
            <a:off x="695916" y="1078264"/>
            <a:ext cx="3422930" cy="4701473"/>
          </a:xfrm>
        </p:spPr>
        <p:txBody>
          <a:bodyPr>
            <a:normAutofit/>
          </a:bodyPr>
          <a:lstStyle/>
          <a:p>
            <a:pPr algn="r"/>
            <a:r>
              <a:rPr lang="en-US" sz="4400">
                <a:solidFill>
                  <a:srgbClr val="FFFFFF"/>
                </a:solidFill>
              </a:rPr>
              <a:t>Deliverables and Outcomes</a:t>
            </a:r>
          </a:p>
        </p:txBody>
      </p:sp>
      <p:sp>
        <p:nvSpPr>
          <p:cNvPr id="3" name="Content Placeholder 2">
            <a:extLst>
              <a:ext uri="{FF2B5EF4-FFF2-40B4-BE49-F238E27FC236}">
                <a16:creationId xmlns:a16="http://schemas.microsoft.com/office/drawing/2014/main" id="{E32C5C80-0E72-1C4E-8505-56211A52C2C5}"/>
              </a:ext>
            </a:extLst>
          </p:cNvPr>
          <p:cNvSpPr>
            <a:spLocks noGrp="1"/>
          </p:cNvSpPr>
          <p:nvPr>
            <p:ph idx="1"/>
          </p:nvPr>
        </p:nvSpPr>
        <p:spPr>
          <a:xfrm>
            <a:off x="5114167" y="1078263"/>
            <a:ext cx="6117578" cy="4701474"/>
          </a:xfrm>
          <a:effectLst/>
        </p:spPr>
        <p:txBody>
          <a:bodyPr anchor="ctr">
            <a:normAutofit lnSpcReduction="10000"/>
          </a:bodyPr>
          <a:lstStyle/>
          <a:p>
            <a:r>
              <a:rPr lang="en-US" sz="2100" dirty="0">
                <a:effectLst/>
              </a:rPr>
              <a:t>We were able to infer that a detailed analysis of each chronic disease has to be done separately, as the level of severity varies for every patient. Including more features inclined to diagnosis will lead to better results. </a:t>
            </a:r>
          </a:p>
          <a:p>
            <a:pPr lvl="0"/>
            <a:r>
              <a:rPr lang="en-US" sz="2100" dirty="0">
                <a:effectLst/>
              </a:rPr>
              <a:t>Proficient in navigating through Microsoft azure. </a:t>
            </a:r>
          </a:p>
          <a:p>
            <a:pPr lvl="0"/>
            <a:r>
              <a:rPr lang="en-US" sz="2100" dirty="0">
                <a:effectLst/>
              </a:rPr>
              <a:t>Locally storing data in azure data studio using </a:t>
            </a:r>
            <a:r>
              <a:rPr lang="en-US" sz="2100" dirty="0" err="1">
                <a:effectLst/>
              </a:rPr>
              <a:t>sql</a:t>
            </a:r>
            <a:r>
              <a:rPr lang="en-US" sz="2100" dirty="0">
                <a:effectLst/>
              </a:rPr>
              <a:t> server. </a:t>
            </a:r>
          </a:p>
          <a:p>
            <a:pPr lvl="0"/>
            <a:r>
              <a:rPr lang="en-US" sz="2100" dirty="0">
                <a:effectLst/>
              </a:rPr>
              <a:t>Docker to install </a:t>
            </a:r>
            <a:r>
              <a:rPr lang="en-US" sz="2100" dirty="0" err="1">
                <a:effectLst/>
              </a:rPr>
              <a:t>sql</a:t>
            </a:r>
            <a:r>
              <a:rPr lang="en-US" sz="2100" dirty="0">
                <a:effectLst/>
              </a:rPr>
              <a:t> server on MacOS.</a:t>
            </a:r>
          </a:p>
          <a:p>
            <a:pPr lvl="0"/>
            <a:r>
              <a:rPr lang="en-US" sz="2100" dirty="0">
                <a:effectLst/>
              </a:rPr>
              <a:t>Able to perform transformation using SSMS (</a:t>
            </a:r>
            <a:r>
              <a:rPr lang="en-US" sz="2100" dirty="0" err="1">
                <a:effectLst/>
              </a:rPr>
              <a:t>sql</a:t>
            </a:r>
            <a:r>
              <a:rPr lang="en-US" sz="2100" dirty="0">
                <a:effectLst/>
              </a:rPr>
              <a:t> server management studio) and SSIS(</a:t>
            </a:r>
            <a:r>
              <a:rPr lang="en-US" sz="2100" dirty="0" err="1">
                <a:effectLst/>
              </a:rPr>
              <a:t>sql</a:t>
            </a:r>
            <a:r>
              <a:rPr lang="en-US" sz="2100" dirty="0">
                <a:effectLst/>
              </a:rPr>
              <a:t> server integration services).</a:t>
            </a:r>
          </a:p>
          <a:p>
            <a:endParaRPr lang="en-US" sz="2100" dirty="0"/>
          </a:p>
        </p:txBody>
      </p:sp>
    </p:spTree>
    <p:extLst>
      <p:ext uri="{BB962C8B-B14F-4D97-AF65-F5344CB8AC3E}">
        <p14:creationId xmlns:p14="http://schemas.microsoft.com/office/powerpoint/2010/main" val="360553059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AECA1-AD88-984A-8684-340FA36393E4}"/>
              </a:ext>
            </a:extLst>
          </p:cNvPr>
          <p:cNvSpPr>
            <a:spLocks noGrp="1"/>
          </p:cNvSpPr>
          <p:nvPr>
            <p:ph type="title"/>
          </p:nvPr>
        </p:nvSpPr>
        <p:spPr>
          <a:xfrm>
            <a:off x="924443" y="1023257"/>
            <a:ext cx="3732902" cy="4570457"/>
          </a:xfrm>
          <a:effectLst/>
        </p:spPr>
        <p:txBody>
          <a:bodyPr>
            <a:normAutofit/>
          </a:bodyPr>
          <a:lstStyle/>
          <a:p>
            <a:pPr algn="l"/>
            <a:r>
              <a:rPr lang="en-US" dirty="0"/>
              <a:t>Consumer Affairs</a:t>
            </a:r>
            <a:endParaRPr lang="en-US"/>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61B1EC-528C-2941-91D4-96D1D166F09F}"/>
              </a:ext>
            </a:extLst>
          </p:cNvPr>
          <p:cNvSpPr>
            <a:spLocks noGrp="1"/>
          </p:cNvSpPr>
          <p:nvPr>
            <p:ph idx="1"/>
          </p:nvPr>
        </p:nvSpPr>
        <p:spPr>
          <a:xfrm>
            <a:off x="5252560" y="1023257"/>
            <a:ext cx="6025645" cy="4570457"/>
          </a:xfrm>
          <a:effectLst/>
        </p:spPr>
        <p:txBody>
          <a:bodyPr anchor="ctr">
            <a:normAutofit/>
          </a:bodyPr>
          <a:lstStyle/>
          <a:p>
            <a:pPr>
              <a:lnSpc>
                <a:spcPct val="100000"/>
              </a:lnSpc>
            </a:pPr>
            <a:r>
              <a:rPr lang="en-US" sz="1800" err="1">
                <a:effectLst/>
              </a:rPr>
              <a:t>ConsumerAffairs</a:t>
            </a:r>
            <a:r>
              <a:rPr lang="en-US" sz="1800">
                <a:effectLst/>
              </a:rPr>
              <a:t> is an online reputation management website which helps consumers make life’s most important purchases. The company was founded in 1998 by Jim Hood, an investigative reporter whose goal was to report new developments in Washington to consumers who may be affected by them, like seat belt laws or data privacy concerns. </a:t>
            </a:r>
          </a:p>
          <a:p>
            <a:pPr>
              <a:lnSpc>
                <a:spcPct val="100000"/>
              </a:lnSpc>
            </a:pPr>
            <a:r>
              <a:rPr lang="en-US" sz="1800">
                <a:effectLst/>
              </a:rPr>
              <a:t>The business model consists of three parts: the customers, the brands, and </a:t>
            </a:r>
            <a:r>
              <a:rPr lang="en-US" sz="1800" err="1">
                <a:effectLst/>
              </a:rPr>
              <a:t>ConsumerAffairs</a:t>
            </a:r>
            <a:r>
              <a:rPr lang="en-US" sz="1800">
                <a:effectLst/>
              </a:rPr>
              <a:t> itself. Consumers come to the site through various mediums, like search engines, online advertisements, etc. On the site, consumers engage with information about particular brands, and based on how many times they click on a certain brand’s information, the brands pay the site a certain fee. </a:t>
            </a:r>
            <a:endParaRPr lang="en-US" sz="1800"/>
          </a:p>
        </p:txBody>
      </p:sp>
    </p:spTree>
    <p:extLst>
      <p:ext uri="{BB962C8B-B14F-4D97-AF65-F5344CB8AC3E}">
        <p14:creationId xmlns:p14="http://schemas.microsoft.com/office/powerpoint/2010/main" val="406557299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3897FC-A693-4656-8FCD-CF609C3B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EBF057-D4A6-3F45-9C9C-8802D05C5F0E}"/>
              </a:ext>
            </a:extLst>
          </p:cNvPr>
          <p:cNvSpPr>
            <a:spLocks noGrp="1"/>
          </p:cNvSpPr>
          <p:nvPr>
            <p:ph type="title"/>
          </p:nvPr>
        </p:nvSpPr>
        <p:spPr>
          <a:xfrm>
            <a:off x="707900" y="643467"/>
            <a:ext cx="3946393" cy="1956298"/>
          </a:xfrm>
        </p:spPr>
        <p:txBody>
          <a:bodyPr vert="horz" lIns="91440" tIns="45720" rIns="91440" bIns="45720" rtlCol="0">
            <a:normAutofit/>
          </a:bodyPr>
          <a:lstStyle/>
          <a:p>
            <a:pPr algn="l"/>
            <a:r>
              <a:rPr lang="en-US" sz="3600"/>
              <a:t>System Architecture</a:t>
            </a:r>
          </a:p>
        </p:txBody>
      </p:sp>
      <p:pic>
        <p:nvPicPr>
          <p:cNvPr id="4" name="image9.png">
            <a:extLst>
              <a:ext uri="{FF2B5EF4-FFF2-40B4-BE49-F238E27FC236}">
                <a16:creationId xmlns:a16="http://schemas.microsoft.com/office/drawing/2014/main" id="{F19A9D94-6877-254A-BD3D-7A0862F60B28}"/>
              </a:ext>
            </a:extLst>
          </p:cNvPr>
          <p:cNvPicPr>
            <a:picLocks/>
          </p:cNvPicPr>
          <p:nvPr/>
        </p:nvPicPr>
        <p:blipFill>
          <a:blip r:embed="rId3"/>
          <a:stretch>
            <a:fillRect/>
          </a:stretch>
        </p:blipFill>
        <p:spPr>
          <a:xfrm>
            <a:off x="2113114" y="2599764"/>
            <a:ext cx="8888261" cy="4258235"/>
          </a:xfrm>
          <a:prstGeom prst="rect">
            <a:avLst/>
          </a:prstGeom>
        </p:spPr>
      </p:pic>
    </p:spTree>
    <p:extLst>
      <p:ext uri="{BB962C8B-B14F-4D97-AF65-F5344CB8AC3E}">
        <p14:creationId xmlns:p14="http://schemas.microsoft.com/office/powerpoint/2010/main" val="2609240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F3CE7-DD92-C142-A74E-54F2BCB3C8E2}"/>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Database</a:t>
            </a:r>
          </a:p>
        </p:txBody>
      </p:sp>
      <p:sp>
        <p:nvSpPr>
          <p:cNvPr id="16" name="Rectangle 15">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10.png">
            <a:extLst>
              <a:ext uri="{FF2B5EF4-FFF2-40B4-BE49-F238E27FC236}">
                <a16:creationId xmlns:a16="http://schemas.microsoft.com/office/drawing/2014/main" id="{1DC657AD-48D0-484B-AA95-85210FB4F431}"/>
              </a:ext>
            </a:extLst>
          </p:cNvPr>
          <p:cNvPicPr>
            <a:picLocks noGrp="1"/>
          </p:cNvPicPr>
          <p:nvPr>
            <p:ph idx="1"/>
          </p:nvPr>
        </p:nvPicPr>
        <p:blipFill>
          <a:blip r:embed="rId3"/>
          <a:stretch>
            <a:fillRect/>
          </a:stretch>
        </p:blipFill>
        <p:spPr>
          <a:xfrm>
            <a:off x="5324315" y="1630911"/>
            <a:ext cx="6197668" cy="3596177"/>
          </a:xfrm>
          <a:prstGeom prst="rect">
            <a:avLst/>
          </a:prstGeom>
        </p:spPr>
      </p:pic>
    </p:spTree>
    <p:extLst>
      <p:ext uri="{BB962C8B-B14F-4D97-AF65-F5344CB8AC3E}">
        <p14:creationId xmlns:p14="http://schemas.microsoft.com/office/powerpoint/2010/main" val="1876414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30579BA-22EC-41CB-82B7-65D5DFCA6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9E4AC39-889E-3342-B3BE-14BF3E7C6F0A}"/>
              </a:ext>
            </a:extLst>
          </p:cNvPr>
          <p:cNvSpPr>
            <a:spLocks noGrp="1"/>
          </p:cNvSpPr>
          <p:nvPr>
            <p:ph type="title"/>
          </p:nvPr>
        </p:nvSpPr>
        <p:spPr>
          <a:xfrm>
            <a:off x="1316965" y="1673524"/>
            <a:ext cx="3485073" cy="2420504"/>
          </a:xfrm>
        </p:spPr>
        <p:txBody>
          <a:bodyPr vert="horz" lIns="91440" tIns="45720" rIns="91440" bIns="45720" rtlCol="0" anchor="b">
            <a:normAutofit/>
          </a:bodyPr>
          <a:lstStyle/>
          <a:p>
            <a:pPr algn="l"/>
            <a:r>
              <a:rPr lang="en-US" sz="3400"/>
              <a:t>Recommendation systems</a:t>
            </a:r>
          </a:p>
        </p:txBody>
      </p:sp>
      <p:pic>
        <p:nvPicPr>
          <p:cNvPr id="4" name="image4.png">
            <a:extLst>
              <a:ext uri="{FF2B5EF4-FFF2-40B4-BE49-F238E27FC236}">
                <a16:creationId xmlns:a16="http://schemas.microsoft.com/office/drawing/2014/main" id="{757D8940-4218-FF42-BBA0-0762D505122A}"/>
              </a:ext>
            </a:extLst>
          </p:cNvPr>
          <p:cNvPicPr>
            <a:picLocks noGrp="1"/>
          </p:cNvPicPr>
          <p:nvPr>
            <p:ph idx="1"/>
          </p:nvPr>
        </p:nvPicPr>
        <p:blipFill>
          <a:blip r:embed="rId3"/>
          <a:stretch>
            <a:fillRect/>
          </a:stretch>
        </p:blipFill>
        <p:spPr>
          <a:xfrm>
            <a:off x="5738160" y="1990932"/>
            <a:ext cx="5810373" cy="2876135"/>
          </a:xfrm>
          <a:prstGeom prst="rect">
            <a:avLst/>
          </a:prstGeom>
        </p:spPr>
      </p:pic>
    </p:spTree>
    <p:extLst>
      <p:ext uri="{BB962C8B-B14F-4D97-AF65-F5344CB8AC3E}">
        <p14:creationId xmlns:p14="http://schemas.microsoft.com/office/powerpoint/2010/main" val="1183970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5C9F54-6C14-C24B-9C24-C5469BBF6F00}"/>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3900" dirty="0"/>
              <a:t>Simple Understanding of the Item- Item filtering Algorithm</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1.png">
            <a:extLst>
              <a:ext uri="{FF2B5EF4-FFF2-40B4-BE49-F238E27FC236}">
                <a16:creationId xmlns:a16="http://schemas.microsoft.com/office/drawing/2014/main" id="{4183C1FC-5F40-B548-9B01-E629F56506F8}"/>
              </a:ext>
            </a:extLst>
          </p:cNvPr>
          <p:cNvPicPr>
            <a:picLocks noGrp="1"/>
          </p:cNvPicPr>
          <p:nvPr>
            <p:ph idx="1"/>
          </p:nvPr>
        </p:nvPicPr>
        <p:blipFill>
          <a:blip r:embed="rId3"/>
          <a:stretch>
            <a:fillRect/>
          </a:stretch>
        </p:blipFill>
        <p:spPr>
          <a:xfrm>
            <a:off x="5324315" y="1321793"/>
            <a:ext cx="6197668" cy="4214413"/>
          </a:xfrm>
          <a:prstGeom prst="rect">
            <a:avLst/>
          </a:prstGeom>
        </p:spPr>
      </p:pic>
    </p:spTree>
    <p:extLst>
      <p:ext uri="{BB962C8B-B14F-4D97-AF65-F5344CB8AC3E}">
        <p14:creationId xmlns:p14="http://schemas.microsoft.com/office/powerpoint/2010/main" val="1434279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F0BFC-ABCC-4741-9C74-598A81C46494}"/>
              </a:ext>
            </a:extLst>
          </p:cNvPr>
          <p:cNvSpPr>
            <a:spLocks noGrp="1"/>
          </p:cNvSpPr>
          <p:nvPr>
            <p:ph type="title"/>
          </p:nvPr>
        </p:nvSpPr>
        <p:spPr>
          <a:xfrm>
            <a:off x="789613" y="1138246"/>
            <a:ext cx="3087419" cy="3053243"/>
          </a:xfrm>
        </p:spPr>
        <p:txBody>
          <a:bodyPr vert="horz" lIns="91440" tIns="45720" rIns="91440" bIns="45720" rtlCol="0" anchor="b">
            <a:normAutofit/>
          </a:bodyPr>
          <a:lstStyle/>
          <a:p>
            <a:r>
              <a:rPr lang="en-US" sz="4000" dirty="0"/>
              <a:t>Collaborative filtering </a:t>
            </a:r>
            <a:br>
              <a:rPr lang="en-US" sz="4000" dirty="0"/>
            </a:br>
            <a:br>
              <a:rPr lang="en-US" sz="4000" dirty="0"/>
            </a:br>
            <a:r>
              <a:rPr lang="en-US" sz="4000" dirty="0"/>
              <a:t>(Cosine Similarity)</a:t>
            </a:r>
          </a:p>
        </p:txBody>
      </p:sp>
      <p:cxnSp>
        <p:nvCxnSpPr>
          <p:cNvPr id="16" name="Straight Connector 15">
            <a:extLst>
              <a:ext uri="{FF2B5EF4-FFF2-40B4-BE49-F238E27FC236}">
                <a16:creationId xmlns:a16="http://schemas.microsoft.com/office/drawing/2014/main" id="{7FFF4045-1FA0-4BCA-BB0A-CB893F51DD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492" y="-696734"/>
            <a:ext cx="4645152" cy="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2B6E864-7D0D-4B47-AF74-19F1A3340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2972"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9" name="Picture 8" descr="A picture containing object, clock&#10;&#10;Description automatically generated">
            <a:extLst>
              <a:ext uri="{FF2B5EF4-FFF2-40B4-BE49-F238E27FC236}">
                <a16:creationId xmlns:a16="http://schemas.microsoft.com/office/drawing/2014/main" id="{78DAA33B-753A-924C-85D1-0C51FF0BD6CA}"/>
              </a:ext>
            </a:extLst>
          </p:cNvPr>
          <p:cNvPicPr>
            <a:picLocks noChangeAspect="1"/>
          </p:cNvPicPr>
          <p:nvPr/>
        </p:nvPicPr>
        <p:blipFill>
          <a:blip r:embed="rId3"/>
          <a:stretch>
            <a:fillRect/>
          </a:stretch>
        </p:blipFill>
        <p:spPr>
          <a:xfrm>
            <a:off x="9102292" y="5152943"/>
            <a:ext cx="2812851" cy="703213"/>
          </a:xfrm>
          <a:prstGeom prst="rect">
            <a:avLst/>
          </a:prstGeom>
        </p:spPr>
      </p:pic>
      <p:pic>
        <p:nvPicPr>
          <p:cNvPr id="11" name="Picture 10" descr="A close up of a logo&#10;&#10;Description automatically generated">
            <a:extLst>
              <a:ext uri="{FF2B5EF4-FFF2-40B4-BE49-F238E27FC236}">
                <a16:creationId xmlns:a16="http://schemas.microsoft.com/office/drawing/2014/main" id="{50D6442B-50EA-CD47-9677-CD822B922200}"/>
              </a:ext>
            </a:extLst>
          </p:cNvPr>
          <p:cNvPicPr>
            <a:picLocks noChangeAspect="1"/>
          </p:cNvPicPr>
          <p:nvPr/>
        </p:nvPicPr>
        <p:blipFill>
          <a:blip r:embed="rId4"/>
          <a:stretch>
            <a:fillRect/>
          </a:stretch>
        </p:blipFill>
        <p:spPr>
          <a:xfrm>
            <a:off x="5508838" y="3997145"/>
            <a:ext cx="2158736" cy="2517478"/>
          </a:xfrm>
          <a:prstGeom prst="rect">
            <a:avLst/>
          </a:prstGeom>
        </p:spPr>
      </p:pic>
      <p:cxnSp>
        <p:nvCxnSpPr>
          <p:cNvPr id="20" name="Straight Connector 19">
            <a:extLst>
              <a:ext uri="{FF2B5EF4-FFF2-40B4-BE49-F238E27FC236}">
                <a16:creationId xmlns:a16="http://schemas.microsoft.com/office/drawing/2014/main" id="{CA8D2CBD-43F3-4B60-93C6-2E260BA75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94479" y="3429000"/>
            <a:ext cx="7498080"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7" name="Picture 6" descr="A close up of a logo&#10;&#10;Description automatically generated">
            <a:extLst>
              <a:ext uri="{FF2B5EF4-FFF2-40B4-BE49-F238E27FC236}">
                <a16:creationId xmlns:a16="http://schemas.microsoft.com/office/drawing/2014/main" id="{858626E2-B7B6-2147-B808-207C6AB7EF20}"/>
              </a:ext>
            </a:extLst>
          </p:cNvPr>
          <p:cNvPicPr>
            <a:picLocks noChangeAspect="1"/>
          </p:cNvPicPr>
          <p:nvPr/>
        </p:nvPicPr>
        <p:blipFill>
          <a:blip r:embed="rId5"/>
          <a:stretch>
            <a:fillRect/>
          </a:stretch>
        </p:blipFill>
        <p:spPr>
          <a:xfrm>
            <a:off x="8767311" y="1564640"/>
            <a:ext cx="2785868" cy="1434721"/>
          </a:xfrm>
          <a:prstGeom prst="rect">
            <a:avLst/>
          </a:prstGeom>
        </p:spPr>
      </p:pic>
      <p:cxnSp>
        <p:nvCxnSpPr>
          <p:cNvPr id="22" name="Straight Connector 21">
            <a:extLst>
              <a:ext uri="{FF2B5EF4-FFF2-40B4-BE49-F238E27FC236}">
                <a16:creationId xmlns:a16="http://schemas.microsoft.com/office/drawing/2014/main" id="{38A31735-DEAC-4F0C-9E3F-7A45DCDCDD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435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8449903D-6FEE-BE4F-901A-E337033CB51E}"/>
              </a:ext>
            </a:extLst>
          </p:cNvPr>
          <p:cNvPicPr>
            <a:picLocks noGrp="1" noChangeAspect="1"/>
          </p:cNvPicPr>
          <p:nvPr>
            <p:ph idx="1"/>
          </p:nvPr>
        </p:nvPicPr>
        <p:blipFill>
          <a:blip r:embed="rId6"/>
          <a:stretch>
            <a:fillRect/>
          </a:stretch>
        </p:blipFill>
        <p:spPr>
          <a:xfrm>
            <a:off x="5428913" y="1564640"/>
            <a:ext cx="2743198" cy="1440179"/>
          </a:xfrm>
          <a:prstGeom prst="rect">
            <a:avLst/>
          </a:prstGeom>
        </p:spPr>
      </p:pic>
    </p:spTree>
    <p:extLst>
      <p:ext uri="{BB962C8B-B14F-4D97-AF65-F5344CB8AC3E}">
        <p14:creationId xmlns:p14="http://schemas.microsoft.com/office/powerpoint/2010/main" val="967990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752C99-F363-4C4E-BD96-233932A39D46}"/>
              </a:ext>
            </a:extLst>
          </p:cNvPr>
          <p:cNvSpPr>
            <a:spLocks noGrp="1"/>
          </p:cNvSpPr>
          <p:nvPr>
            <p:ph type="title"/>
          </p:nvPr>
        </p:nvSpPr>
        <p:spPr>
          <a:xfrm>
            <a:off x="924443" y="1023257"/>
            <a:ext cx="3732902" cy="4570457"/>
          </a:xfrm>
          <a:effectLst/>
        </p:spPr>
        <p:txBody>
          <a:bodyPr>
            <a:normAutofit/>
          </a:bodyPr>
          <a:lstStyle/>
          <a:p>
            <a:pPr algn="l"/>
            <a:r>
              <a:rPr lang="en-US" dirty="0"/>
              <a:t>Demo</a:t>
            </a:r>
            <a:endParaRPr lang="en-US"/>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Online Media 3" descr="SoBA 2.mp4">
            <a:hlinkClick r:id="" action="ppaction://media"/>
            <a:extLst>
              <a:ext uri="{FF2B5EF4-FFF2-40B4-BE49-F238E27FC236}">
                <a16:creationId xmlns:a16="http://schemas.microsoft.com/office/drawing/2014/main" id="{A5327405-603F-8C47-89AD-CB75E59896D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253038" y="1614488"/>
            <a:ext cx="6024562" cy="3389312"/>
          </a:xfrm>
        </p:spPr>
      </p:pic>
    </p:spTree>
    <p:extLst>
      <p:ext uri="{BB962C8B-B14F-4D97-AF65-F5344CB8AC3E}">
        <p14:creationId xmlns:p14="http://schemas.microsoft.com/office/powerpoint/2010/main" val="25686306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Bodoni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1169</TotalTime>
  <Words>554</Words>
  <Application>Microsoft Macintosh PowerPoint</Application>
  <PresentationFormat>Widescreen</PresentationFormat>
  <Paragraphs>60</Paragraphs>
  <Slides>21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Bodoni MT</vt:lpstr>
      <vt:lpstr>Goudy Old Style</vt:lpstr>
      <vt:lpstr>Wingdings 2</vt:lpstr>
      <vt:lpstr>SlateVTI</vt:lpstr>
      <vt:lpstr>Practicum DSA-5900</vt:lpstr>
      <vt:lpstr>Project-1</vt:lpstr>
      <vt:lpstr>Consumer Affairs</vt:lpstr>
      <vt:lpstr>System Architecture</vt:lpstr>
      <vt:lpstr>Database</vt:lpstr>
      <vt:lpstr>Recommendation systems</vt:lpstr>
      <vt:lpstr>Simple Understanding of the Item- Item filtering Algorithm</vt:lpstr>
      <vt:lpstr>Collaborative filtering   (Cosine Similarity)</vt:lpstr>
      <vt:lpstr>Demo</vt:lpstr>
      <vt:lpstr>Deliverables and Outcomes</vt:lpstr>
      <vt:lpstr>Project2</vt:lpstr>
      <vt:lpstr>objective</vt:lpstr>
      <vt:lpstr>ICD10-codes</vt:lpstr>
      <vt:lpstr>Data Explaination </vt:lpstr>
      <vt:lpstr>Methodology</vt:lpstr>
      <vt:lpstr>PowerPoint Presentation</vt:lpstr>
      <vt:lpstr>Data Set Imbalanced</vt:lpstr>
      <vt:lpstr>Carry forward ccc indicators and Cumulative ccc indicators</vt:lpstr>
      <vt:lpstr>ROC curves -SVM</vt:lpstr>
      <vt:lpstr>Inferences</vt:lpstr>
      <vt:lpstr>Deliverables and Outcomes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Practicum DSA-5900</dc:title>
  <dc:creator>Lakamsani, Chanukya</dc:creator>
  <cp:lastModifiedBy>Lakamsani, Chanukya</cp:lastModifiedBy>
  <cp:revision>1</cp:revision>
  <dcterms:created xsi:type="dcterms:W3CDTF">2019-12-04T20:14:06Z</dcterms:created>
  <dcterms:modified xsi:type="dcterms:W3CDTF">2019-12-05T15:44:03Z</dcterms:modified>
</cp:coreProperties>
</file>